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Kegiatan%202023\Kegiatan%20Kampus\Serba-serbi%20prodi%202023\PEMILIHAN%20KDK%202023-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Kegiatan%202023\Kegiatan%20Kampus\Serba-serbi%20prodi%202023\PEMILIHAN%20KDK%202023-Fi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Kegiatan%202023\Kegiatan%20Kampus\Serba-serbi%20prodi%202023\PEMILIHAN%20KDK%202023-Fin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Kegiatan%202023\Kegiatan%20Kampus\Serba-serbi%20prodi%202023\PEMILIHAN%20KDK%202023-Fin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D" b="1" dirty="0" err="1"/>
              <a:t>Jumlah</a:t>
            </a:r>
            <a:r>
              <a:rPr lang="en-ID" b="1" dirty="0"/>
              <a:t> </a:t>
            </a:r>
            <a:r>
              <a:rPr lang="en-ID" b="1" dirty="0" err="1"/>
              <a:t>Mahasiswa</a:t>
            </a:r>
            <a:r>
              <a:rPr lang="en-ID" b="1" dirty="0"/>
              <a:t> per KDK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5372112860892386"/>
          <c:y val="0.22113772236803733"/>
          <c:w val="0.36755796150481185"/>
          <c:h val="0.6125966025080197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52-4201-802C-FAD014A2C7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52-4201-802C-FAD014A2C7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52-4201-802C-FAD014A2C7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52-4201-802C-FAD014A2C7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52-4201-802C-FAD014A2C7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'Per KDK'!$D$82:$D$86</c:f>
              <c:strCache>
                <c:ptCount val="5"/>
                <c:pt idx="0">
                  <c:v>KDK Geoteknik</c:v>
                </c:pt>
                <c:pt idx="1">
                  <c:v>KDK Struktur</c:v>
                </c:pt>
                <c:pt idx="2">
                  <c:v>KDK Transportasi</c:v>
                </c:pt>
                <c:pt idx="3">
                  <c:v>KDK Manajemen Rekayasa Konstruksi</c:v>
                </c:pt>
                <c:pt idx="4">
                  <c:v>KDK Keairan</c:v>
                </c:pt>
              </c:strCache>
            </c:strRef>
          </c:cat>
          <c:val>
            <c:numRef>
              <c:f>'Per KDK'!$E$82:$E$86</c:f>
              <c:numCache>
                <c:formatCode>0</c:formatCode>
                <c:ptCount val="5"/>
                <c:pt idx="0">
                  <c:v>11</c:v>
                </c:pt>
                <c:pt idx="1">
                  <c:v>10</c:v>
                </c:pt>
                <c:pt idx="2">
                  <c:v>17</c:v>
                </c:pt>
                <c:pt idx="3">
                  <c:v>22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152-4201-802C-FAD014A2C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068241469816272E-2"/>
          <c:y val="0.60996463983668714"/>
          <c:w val="0.53919663167104126"/>
          <c:h val="0.362257582385535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ID"/>
              <a:t>Prosentase Mhs per KDK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97-457C-A49D-E087886255B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97-457C-A49D-E087886255B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D97-457C-A49D-E087886255B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D97-457C-A49D-E087886255B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D97-457C-A49D-E087886255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'Per KDK'!$D$108:$D$112</c:f>
              <c:strCache>
                <c:ptCount val="5"/>
                <c:pt idx="0">
                  <c:v>KDK Geoteknik</c:v>
                </c:pt>
                <c:pt idx="1">
                  <c:v>KDK Struktur</c:v>
                </c:pt>
                <c:pt idx="2">
                  <c:v>KDK Transportasi</c:v>
                </c:pt>
                <c:pt idx="3">
                  <c:v>KDK Manajemen Rekayasa Konstruksi</c:v>
                </c:pt>
                <c:pt idx="4">
                  <c:v>KDK Keairan</c:v>
                </c:pt>
              </c:strCache>
            </c:strRef>
          </c:cat>
          <c:val>
            <c:numRef>
              <c:f>'Per KDK'!$E$108:$E$112</c:f>
              <c:numCache>
                <c:formatCode>0.00%</c:formatCode>
                <c:ptCount val="5"/>
                <c:pt idx="0">
                  <c:v>0.15942028985507245</c:v>
                </c:pt>
                <c:pt idx="1">
                  <c:v>0.14492753623188406</c:v>
                </c:pt>
                <c:pt idx="2">
                  <c:v>0.24637681159420291</c:v>
                </c:pt>
                <c:pt idx="3">
                  <c:v>0.3188405797101449</c:v>
                </c:pt>
                <c:pt idx="4">
                  <c:v>0.13043478260869565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D97-457C-A49D-E087886255B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D" sz="1200"/>
              <a:t>Profil Maba 2023 Berdasarkan Asal Univ.</a:t>
            </a:r>
          </a:p>
        </c:rich>
      </c:tx>
      <c:layout>
        <c:manualLayout>
          <c:xMode val="edge"/>
          <c:yMode val="edge"/>
          <c:x val="1.81640218049667E-2"/>
          <c:y val="3.9312039312039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064082374318589E-2"/>
          <c:y val="0.10375389930140956"/>
          <c:w val="0.85356030496187973"/>
          <c:h val="0.4592804026746481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98-48A2-B70E-FE952C6564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C98-48A2-B70E-FE952C6564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C98-48A2-B70E-FE952C6564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C98-48A2-B70E-FE952C6564E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C98-48A2-B70E-FE952C6564E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C98-48A2-B70E-FE952C6564E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C98-48A2-B70E-FE952C6564E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C98-48A2-B70E-FE952C6564E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6C98-48A2-B70E-FE952C6564E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6C98-48A2-B70E-FE952C6564E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6C98-48A2-B70E-FE952C6564E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6C98-48A2-B70E-FE952C6564E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6C98-48A2-B70E-FE952C6564E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6C98-48A2-B70E-FE952C6564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'asal maba'!$E$8:$E$21</c:f>
              <c:strCache>
                <c:ptCount val="14"/>
                <c:pt idx="0">
                  <c:v>Universitas Hasanuddin</c:v>
                </c:pt>
                <c:pt idx="1">
                  <c:v>Institut Teknologi Dirgantara Adi Sucipto</c:v>
                </c:pt>
                <c:pt idx="2">
                  <c:v>Unsibar</c:v>
                </c:pt>
                <c:pt idx="3">
                  <c:v>Universitas Kristen Indonesia Paulus Makassar</c:v>
                </c:pt>
                <c:pt idx="4">
                  <c:v>PSDKU Morowali</c:v>
                </c:pt>
                <c:pt idx="5">
                  <c:v>Politeknik Ilmu Pelayaran Makassar</c:v>
                </c:pt>
                <c:pt idx="6">
                  <c:v>Univesitas Tompotika Luwuk</c:v>
                </c:pt>
                <c:pt idx="7">
                  <c:v>Unismuh Palu</c:v>
                </c:pt>
                <c:pt idx="8">
                  <c:v>PTDI-STTB Bekasi</c:v>
                </c:pt>
                <c:pt idx="9">
                  <c:v>Universitas Sintuwu Maroso</c:v>
                </c:pt>
                <c:pt idx="10">
                  <c:v>Universitas Teknologi Migas</c:v>
                </c:pt>
                <c:pt idx="11">
                  <c:v>Univ. Ahmad Dahlan Yogyakarta</c:v>
                </c:pt>
                <c:pt idx="12">
                  <c:v>UMI Makassar</c:v>
                </c:pt>
                <c:pt idx="13">
                  <c:v>Untad</c:v>
                </c:pt>
              </c:strCache>
            </c:strRef>
          </c:cat>
          <c:val>
            <c:numRef>
              <c:f>'asal maba'!$F$8:$F$21</c:f>
              <c:numCache>
                <c:formatCode>0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5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C98-48A2-B70E-FE952C6564E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544114677972931E-2"/>
          <c:y val="0.59618435901900457"/>
          <c:w val="0.92614253987482331"/>
          <c:h val="0.384159621324975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D"/>
              <a:t>Momisili Maba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22A-400A-B865-FD895274E16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22A-400A-B865-FD895274E16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22A-400A-B865-FD895274E16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22A-400A-B865-FD895274E16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22A-400A-B865-FD895274E16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22A-400A-B865-FD895274E16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522A-400A-B865-FD895274E1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domisili!$D$11:$D$17</c:f>
              <c:strCache>
                <c:ptCount val="7"/>
                <c:pt idx="0">
                  <c:v>Morowali</c:v>
                </c:pt>
                <c:pt idx="1">
                  <c:v>Pasangkayu</c:v>
                </c:pt>
                <c:pt idx="2">
                  <c:v>Banggai Laut</c:v>
                </c:pt>
                <c:pt idx="3">
                  <c:v>Parimo</c:v>
                </c:pt>
                <c:pt idx="4">
                  <c:v>Sigi</c:v>
                </c:pt>
                <c:pt idx="5">
                  <c:v>Tojo Una-Una</c:v>
                </c:pt>
                <c:pt idx="6">
                  <c:v>Palu</c:v>
                </c:pt>
              </c:strCache>
            </c:strRef>
          </c:cat>
          <c:val>
            <c:numRef>
              <c:f>domisili!$E$11:$E$17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22A-400A-B865-FD895274E16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6652-83EB-4286-89E3-2869C76AA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6FE9C-800E-45BF-BCF4-CBA8A09A0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21A5B-C957-40A2-B6C6-F6E67DC7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EFEB-B062-4F44-ACEB-2EE93984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CB96F-A505-419A-9709-360142662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192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F435F-2807-4400-918E-96F22F40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2291C-295E-49C0-BFFF-446943B2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222B-F3F4-4685-8AF6-014487AC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16BC6-66B2-44F5-AE3C-E3A54E7E5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A3D7B-C338-4D3E-B7E3-810B99AC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90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F84FB-1347-48C1-95E0-43F0ADC3C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481C96-2CF7-4459-92A3-FAEB666F2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E92B-29E1-4FF8-8698-77EDF728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217ED-0C33-45DF-AD59-6A55FB66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86D42-9FEE-435F-9C4D-8A191FA6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2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D8F6-18BB-4767-AA3B-8D4D9B8EC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3BC6E-A251-4C50-89D7-F912B30E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E899A-8F63-4315-BDF5-1ED6DC21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3665B-2CA7-4E06-B40C-B6B48ADB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D0098-498E-46A5-8BAD-34B9E342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778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E062-6C2B-4207-A587-78059E73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DA19C-06AC-48CA-957D-7F10E6698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8C6A3-FD4F-419D-A151-324E1D06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55D7F-BD02-4485-ADC7-546FEAB0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C7108-56F6-490B-A4DE-7390BFF9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869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7F85F-8F03-46BF-A52D-3EC35C78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64D57-2548-4C6D-A8E4-4AD4D0EF8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73814-B8E3-4F21-B237-1925E5EC7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C5A61-B068-46C1-B1D8-B39D7902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B61BD-3A5F-4D78-AA0E-7C74E936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77780-7706-4F1A-BE1A-A0675B3A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858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67C96-E64C-47A2-894D-80DAF78B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DC6E1-C46C-426E-96C1-03EF6D683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55390-8423-4631-9405-38D7EFCCE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C1FB3-A82A-41FB-B499-D7146CC71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6B415-E931-4E2B-8D33-628C3FBED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001CA-4F91-4625-82D1-2117DEA59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3DB55-8DE5-4FBB-BA82-8BF3565E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E45180-67A1-410F-86EE-DFC44A4A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293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1276-38A7-4E82-B823-74317A63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5FAAB2-9628-49E6-A27C-FDC1B9D6E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2729D-4951-49D4-B005-3280725C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A471D8-AF36-4CAE-AD88-022B5752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349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F85DF-6284-4E1E-8470-BA11D1C0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25F88F-1729-4BB9-B058-8DE3771E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12B92-097D-4161-8D4F-BCD29147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49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3713A-0AF7-4018-AB27-6619D245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E7B2D-A907-426D-9C2F-7784502F0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DB798-9110-447B-B74A-E123E300D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BF9FF-5467-4E39-AB87-B0F33370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141F8-6413-497F-A5BA-5EA9CE998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7547C-C5FA-43A5-903A-BD0F7A087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85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81BC6-F149-4ACF-882D-EB93D203C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952DF-0995-4A37-A985-904238E82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FD4095-5D12-4FEB-AAFD-1D6380788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51940-0877-4B72-9EF8-C512DA4F4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6B668-CEBE-411C-8B4C-3946A4AB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EA3B1-D179-4723-B0FE-7272571A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5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AA1D0B-813D-4320-BECC-69E61703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C1E65-63D0-47A7-945E-C0F9F6839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8A879-4784-493A-A807-3B81E32CC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F80F-31D1-403F-8EFD-1603C83B2CD1}" type="datetimeFigureOut">
              <a:rPr lang="en-ID" smtClean="0"/>
              <a:t>25/08/2023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7BF7E-4DA1-441E-A38C-FF4B1866A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19281-7D20-4502-9EFC-88EC0C352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B4CBE-B207-47F9-8A66-30D14204AD9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696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Untad_Pic1">
            <a:extLst>
              <a:ext uri="{FF2B5EF4-FFF2-40B4-BE49-F238E27FC236}">
                <a16:creationId xmlns:a16="http://schemas.microsoft.com/office/drawing/2014/main" id="{14959B99-2931-4163-8301-34F9E6BEB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790" y="391980"/>
            <a:ext cx="1544128" cy="15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86F7CE-38D4-4672-90EB-B8557BD8E671}"/>
              </a:ext>
            </a:extLst>
          </p:cNvPr>
          <p:cNvSpPr txBox="1"/>
          <p:nvPr/>
        </p:nvSpPr>
        <p:spPr>
          <a:xfrm>
            <a:off x="2108718" y="2248678"/>
            <a:ext cx="922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RAPAT EVALUASI PMB SM. GENAP 2022/2023 DAN RENCANA KEGIATAN SM. GANJIL 2023/2024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3ADC1-5FD8-446A-A2FB-50F1732263D4}"/>
              </a:ext>
            </a:extLst>
          </p:cNvPr>
          <p:cNvSpPr txBox="1"/>
          <p:nvPr/>
        </p:nvSpPr>
        <p:spPr>
          <a:xfrm>
            <a:off x="3797559" y="2942743"/>
            <a:ext cx="54210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AGENDA:</a:t>
            </a:r>
          </a:p>
          <a:p>
            <a:pPr marL="342900" indent="-342900">
              <a:buAutoNum type="arabicPeriod"/>
            </a:pPr>
            <a:r>
              <a:rPr lang="en-US" dirty="0"/>
              <a:t>EVALUASI PEMBELAJARAN SM. GENAP 2022/2023</a:t>
            </a:r>
          </a:p>
          <a:p>
            <a:pPr marL="342900" indent="-342900">
              <a:buAutoNum type="arabicPeriod"/>
            </a:pPr>
            <a:r>
              <a:rPr lang="en-US" dirty="0"/>
              <a:t>PROFIL DATA MABA ANGK. X TAHUN 2023</a:t>
            </a:r>
          </a:p>
          <a:p>
            <a:pPr marL="342900" indent="-342900">
              <a:buAutoNum type="arabicPeriod"/>
            </a:pPr>
            <a:r>
              <a:rPr lang="en-US" dirty="0"/>
              <a:t>RENCANA PEMBELAJARAN SM. GANJIL 2023/2024</a:t>
            </a:r>
          </a:p>
          <a:p>
            <a:pPr marL="342900" indent="-342900">
              <a:buAutoNum type="arabicPeriod"/>
            </a:pPr>
            <a:r>
              <a:rPr lang="en-US" dirty="0"/>
              <a:t>AKREDITASI PRODI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30BFA6-D983-4EC7-9F5D-C8471434E4DA}"/>
              </a:ext>
            </a:extLst>
          </p:cNvPr>
          <p:cNvSpPr txBox="1"/>
          <p:nvPr/>
        </p:nvSpPr>
        <p:spPr>
          <a:xfrm>
            <a:off x="3151913" y="4843214"/>
            <a:ext cx="573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Prof. Dr. Ir. I Wayan </a:t>
            </a:r>
            <a:r>
              <a:rPr lang="en-US" dirty="0" err="1"/>
              <a:t>Sutapa</a:t>
            </a:r>
            <a:r>
              <a:rPr lang="en-US" dirty="0"/>
              <a:t>, M. </a:t>
            </a:r>
            <a:r>
              <a:rPr lang="en-US" dirty="0" err="1"/>
              <a:t>Eng</a:t>
            </a:r>
            <a:r>
              <a:rPr lang="en-US" dirty="0"/>
              <a:t>/</a:t>
            </a:r>
            <a:r>
              <a:rPr lang="en-US" dirty="0" err="1"/>
              <a:t>Koprodi</a:t>
            </a:r>
            <a:r>
              <a:rPr lang="en-US" dirty="0"/>
              <a:t> S2 Teknik </a:t>
            </a:r>
            <a:r>
              <a:rPr lang="en-US" dirty="0" err="1"/>
              <a:t>Sipil</a:t>
            </a:r>
            <a:endParaRPr lang="en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00B95-8715-4680-A716-F16FEA3F1716}"/>
              </a:ext>
            </a:extLst>
          </p:cNvPr>
          <p:cNvSpPr txBox="1"/>
          <p:nvPr/>
        </p:nvSpPr>
        <p:spPr>
          <a:xfrm>
            <a:off x="4562669" y="5635690"/>
            <a:ext cx="2369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Palu</a:t>
            </a:r>
            <a:r>
              <a:rPr lang="en-US" dirty="0"/>
              <a:t>, 26 </a:t>
            </a:r>
            <a:r>
              <a:rPr lang="en-US" dirty="0" err="1"/>
              <a:t>Agustus</a:t>
            </a:r>
            <a:r>
              <a:rPr lang="en-US" dirty="0"/>
              <a:t> 2023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82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BE72-1578-426F-8E19-552A0A28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87" y="94537"/>
            <a:ext cx="10515600" cy="493291"/>
          </a:xfrm>
        </p:spPr>
        <p:txBody>
          <a:bodyPr>
            <a:normAutofit/>
          </a:bodyPr>
          <a:lstStyle/>
          <a:p>
            <a:r>
              <a:rPr lang="en-US" sz="2400" dirty="0"/>
              <a:t>EVALUASI PEMBELAJARAN SM. GENAP 2022/2023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C28-66DA-4762-9AE2-D10A0FC6D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87" y="793102"/>
            <a:ext cx="11655491" cy="57756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/>
              <a:t>DPNA DAN NILAI PADA SIAT:</a:t>
            </a:r>
          </a:p>
          <a:p>
            <a:pPr marL="514350" indent="-514350">
              <a:buAutoNum type="arabicPeriod"/>
            </a:pPr>
            <a:r>
              <a:rPr lang="en-US" sz="2000" dirty="0"/>
              <a:t>KDK MANAJEMEN : SEMUA NILAI SUDAH MASUK</a:t>
            </a:r>
          </a:p>
          <a:p>
            <a:pPr marL="514350" indent="-514350">
              <a:buAutoNum type="arabicPeriod"/>
            </a:pPr>
            <a:r>
              <a:rPr lang="en-US" sz="2000" dirty="0"/>
              <a:t>KDK TRANSPORTASI : SEMUA NILAI SUDAH MASUK</a:t>
            </a:r>
          </a:p>
          <a:p>
            <a:pPr marL="514350" indent="-514350">
              <a:buAutoNum type="arabicPeriod"/>
            </a:pPr>
            <a:r>
              <a:rPr lang="en-US" sz="2000" dirty="0"/>
              <a:t>KDK AIR : SEMUA NILAI SUDAH MASUK</a:t>
            </a:r>
          </a:p>
          <a:p>
            <a:pPr marL="514350" indent="-514350"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KDK STRUKTUR : NILAI YANG BELUM MASUK</a:t>
            </a:r>
          </a:p>
          <a:p>
            <a:pPr lvl="1">
              <a:buFontTx/>
              <a:buChar char="-"/>
            </a:pPr>
            <a:r>
              <a:rPr lang="en-US" sz="2000" dirty="0" err="1"/>
              <a:t>Stabilitas</a:t>
            </a:r>
            <a:r>
              <a:rPr lang="en-US" sz="2000" dirty="0"/>
              <a:t> dan </a:t>
            </a:r>
            <a:r>
              <a:rPr lang="en-US" sz="2000" dirty="0" err="1"/>
              <a:t>keandalan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</a:p>
          <a:p>
            <a:pPr marL="989013" lvl="2" indent="-269875">
              <a:buFontTx/>
              <a:buChar char="-"/>
            </a:pPr>
            <a:r>
              <a:rPr lang="en-US" sz="1600" dirty="0" err="1"/>
              <a:t>Gidion</a:t>
            </a:r>
            <a:r>
              <a:rPr lang="en-US" sz="1600" dirty="0"/>
              <a:t> </a:t>
            </a:r>
            <a:r>
              <a:rPr lang="en-US" sz="1600" dirty="0" err="1"/>
              <a:t>Turu'allo</a:t>
            </a:r>
            <a:r>
              <a:rPr lang="en-US" sz="1600" dirty="0"/>
              <a:t>, ST., M.Sc., </a:t>
            </a:r>
            <a:r>
              <a:rPr lang="en-US" sz="1600" dirty="0" err="1"/>
              <a:t>Ph.D</a:t>
            </a:r>
            <a:r>
              <a:rPr lang="en-US" sz="1600" dirty="0"/>
              <a:t> (DPJ), </a:t>
            </a:r>
          </a:p>
          <a:p>
            <a:pPr marL="989013" lvl="2" indent="-269875">
              <a:buFontTx/>
              <a:buChar char="-"/>
            </a:pPr>
            <a:r>
              <a:rPr lang="en-US" sz="1600" dirty="0"/>
              <a:t>Ir. Andi </a:t>
            </a:r>
            <a:r>
              <a:rPr lang="en-US" sz="1600" dirty="0" err="1"/>
              <a:t>Arham</a:t>
            </a:r>
            <a:r>
              <a:rPr lang="en-US" sz="1600" dirty="0"/>
              <a:t> Adam, ST., MSc., </a:t>
            </a:r>
            <a:r>
              <a:rPr lang="en-US" sz="1600" dirty="0" err="1"/>
              <a:t>Ph.D</a:t>
            </a:r>
            <a:r>
              <a:rPr lang="en-US" sz="1600" dirty="0"/>
              <a:t>, </a:t>
            </a:r>
          </a:p>
          <a:p>
            <a:pPr marL="989013" lvl="2" indent="-269875">
              <a:buFontTx/>
              <a:buChar char="-"/>
            </a:pPr>
            <a:r>
              <a:rPr lang="en-US" sz="1600" dirty="0"/>
              <a:t>Dr. Ir. </a:t>
            </a:r>
            <a:r>
              <a:rPr lang="en-US" sz="1600" dirty="0" err="1"/>
              <a:t>Gusti</a:t>
            </a:r>
            <a:r>
              <a:rPr lang="en-US" sz="1600" dirty="0"/>
              <a:t> Made Oka, ST., MT</a:t>
            </a:r>
          </a:p>
          <a:p>
            <a:pPr lvl="1">
              <a:buFontTx/>
              <a:buChar char="-"/>
            </a:pP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bangunan</a:t>
            </a:r>
            <a:r>
              <a:rPr lang="en-US" sz="2000" dirty="0"/>
              <a:t> </a:t>
            </a:r>
            <a:r>
              <a:rPr lang="en-US" sz="2000" dirty="0" err="1"/>
              <a:t>tahan</a:t>
            </a:r>
            <a:r>
              <a:rPr lang="en-US" sz="2000" dirty="0"/>
              <a:t> </a:t>
            </a:r>
            <a:r>
              <a:rPr lang="en-US" sz="2000" dirty="0" err="1"/>
              <a:t>gempa</a:t>
            </a:r>
            <a:r>
              <a:rPr lang="en-US" sz="2000" dirty="0"/>
              <a:t> &amp; </a:t>
            </a:r>
            <a:r>
              <a:rPr lang="en-US" sz="2000" dirty="0" err="1"/>
              <a:t>ramah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</a:t>
            </a:r>
          </a:p>
          <a:p>
            <a:pPr marL="989013" lvl="2" indent="-269875">
              <a:buFontTx/>
              <a:buChar char="-"/>
            </a:pPr>
            <a:r>
              <a:rPr lang="en-US" sz="1600" dirty="0" err="1"/>
              <a:t>Gidion</a:t>
            </a:r>
            <a:r>
              <a:rPr lang="en-US" sz="1600" dirty="0"/>
              <a:t> </a:t>
            </a:r>
            <a:r>
              <a:rPr lang="en-US" sz="1600" dirty="0" err="1"/>
              <a:t>Turu'allo</a:t>
            </a:r>
            <a:r>
              <a:rPr lang="en-US" sz="1600" dirty="0"/>
              <a:t>, ST., M.Sc., </a:t>
            </a:r>
            <a:r>
              <a:rPr lang="en-US" sz="1600" dirty="0" err="1"/>
              <a:t>Ph.D</a:t>
            </a:r>
            <a:r>
              <a:rPr lang="en-US" sz="1600" dirty="0"/>
              <a:t> (DPJ), </a:t>
            </a:r>
          </a:p>
          <a:p>
            <a:pPr marL="989013" lvl="2" indent="-269875">
              <a:buFontTx/>
              <a:buChar char="-"/>
            </a:pPr>
            <a:r>
              <a:rPr lang="en-US" sz="1600" dirty="0"/>
              <a:t>Dr. Ir. Anwar </a:t>
            </a:r>
            <a:r>
              <a:rPr lang="en-US" sz="1600" dirty="0" err="1"/>
              <a:t>Dolu</a:t>
            </a:r>
            <a:r>
              <a:rPr lang="en-US" sz="1600" dirty="0"/>
              <a:t>, ST., MT, </a:t>
            </a:r>
          </a:p>
          <a:p>
            <a:pPr marL="989013" lvl="2" indent="-269875">
              <a:buFontTx/>
              <a:buChar char="-"/>
            </a:pPr>
            <a:r>
              <a:rPr lang="en-US" sz="1600" dirty="0" err="1"/>
              <a:t>Atur</a:t>
            </a:r>
            <a:r>
              <a:rPr lang="en-US" sz="1600" dirty="0"/>
              <a:t> P.N. </a:t>
            </a:r>
            <a:r>
              <a:rPr lang="en-US" sz="1600" dirty="0" err="1"/>
              <a:t>Siregar</a:t>
            </a:r>
            <a:r>
              <a:rPr lang="en-US" sz="1600" dirty="0"/>
              <a:t>, ST, MSc., </a:t>
            </a:r>
            <a:r>
              <a:rPr lang="en-US" sz="1600" dirty="0" err="1"/>
              <a:t>Ph.D</a:t>
            </a:r>
            <a:endParaRPr lang="en-US" sz="1600" dirty="0"/>
          </a:p>
          <a:p>
            <a:pPr lvl="1">
              <a:buFontTx/>
              <a:buChar char="-"/>
            </a:pPr>
            <a:r>
              <a:rPr lang="en-US" sz="2000" dirty="0" err="1"/>
              <a:t>Aplikasi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rekayasa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</a:p>
          <a:p>
            <a:pPr marL="989013" lvl="2" indent="-269875">
              <a:buFontTx/>
              <a:buChar char="-"/>
            </a:pPr>
            <a:r>
              <a:rPr lang="en-US" sz="1600" dirty="0"/>
              <a:t>Dr. Ir. Anwar </a:t>
            </a:r>
            <a:r>
              <a:rPr lang="en-US" sz="1600" dirty="0" err="1"/>
              <a:t>Dollu</a:t>
            </a:r>
            <a:r>
              <a:rPr lang="en-US" sz="1600" dirty="0"/>
              <a:t>, ST., MT (DPJ)</a:t>
            </a:r>
          </a:p>
          <a:p>
            <a:pPr marL="989013" lvl="2" indent="-269875">
              <a:buFontTx/>
              <a:buChar char="-"/>
            </a:pPr>
            <a:r>
              <a:rPr lang="en-US" sz="1600" dirty="0" err="1"/>
              <a:t>Atur</a:t>
            </a:r>
            <a:r>
              <a:rPr lang="en-US" sz="1600" dirty="0"/>
              <a:t> P.N. </a:t>
            </a:r>
            <a:r>
              <a:rPr lang="en-US" sz="1600" dirty="0" err="1"/>
              <a:t>Siregar</a:t>
            </a:r>
            <a:r>
              <a:rPr lang="en-US" sz="1600" dirty="0"/>
              <a:t>, ST, MSc., </a:t>
            </a:r>
            <a:r>
              <a:rPr lang="en-US" sz="1600" dirty="0" err="1"/>
              <a:t>Ph.D</a:t>
            </a:r>
            <a:endParaRPr lang="en-US" sz="1600" dirty="0"/>
          </a:p>
          <a:p>
            <a:pPr marL="989013" lvl="2" indent="-269875">
              <a:buFontTx/>
              <a:buChar char="-"/>
            </a:pPr>
            <a:r>
              <a:rPr lang="en-US" sz="1600" dirty="0"/>
              <a:t>Dr. </a:t>
            </a:r>
            <a:r>
              <a:rPr lang="en-US" sz="1600" dirty="0" err="1"/>
              <a:t>Fatmawati</a:t>
            </a:r>
            <a:r>
              <a:rPr lang="en-US" sz="1600" dirty="0"/>
              <a:t> Amir, ST., MT</a:t>
            </a:r>
          </a:p>
          <a:p>
            <a:pPr marL="514350" indent="-514350"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KDK GEOTEKNIK : NILAI YANG BELUM MASUK</a:t>
            </a:r>
          </a:p>
          <a:p>
            <a:pPr lvl="1">
              <a:buFontTx/>
              <a:buChar char="-"/>
            </a:pPr>
            <a:r>
              <a:rPr lang="en-US" sz="2000" dirty="0" err="1"/>
              <a:t>Hidrogeologi</a:t>
            </a:r>
            <a:r>
              <a:rPr lang="en-US" sz="2000" dirty="0"/>
              <a:t> </a:t>
            </a:r>
          </a:p>
          <a:p>
            <a:pPr marL="895350" lvl="2" indent="-176213">
              <a:buFontTx/>
              <a:buChar char="-"/>
            </a:pPr>
            <a:r>
              <a:rPr lang="en-US" sz="1600" dirty="0"/>
              <a:t>Dr. </a:t>
            </a:r>
            <a:r>
              <a:rPr lang="en-US" sz="1600" dirty="0" err="1"/>
              <a:t>Sukiman</a:t>
            </a:r>
            <a:r>
              <a:rPr lang="en-US" sz="1600" dirty="0"/>
              <a:t> </a:t>
            </a:r>
            <a:r>
              <a:rPr lang="en-US" sz="1600" dirty="0" err="1"/>
              <a:t>Nurdin</a:t>
            </a:r>
            <a:r>
              <a:rPr lang="en-US" sz="1600" dirty="0"/>
              <a:t>, ST., </a:t>
            </a:r>
            <a:r>
              <a:rPr lang="en-US" sz="1600" dirty="0" err="1"/>
              <a:t>M.Sc</a:t>
            </a:r>
            <a:r>
              <a:rPr lang="en-US" sz="1600" dirty="0"/>
              <a:t> (DPJ)</a:t>
            </a:r>
          </a:p>
          <a:p>
            <a:pPr marL="895350" lvl="2" indent="-176213">
              <a:buFontTx/>
              <a:buChar char="-"/>
            </a:pPr>
            <a:r>
              <a:rPr lang="en-US" sz="1600" dirty="0"/>
              <a:t>Dr. Ir. </a:t>
            </a:r>
            <a:r>
              <a:rPr lang="en-US" sz="1600" dirty="0" err="1"/>
              <a:t>Zeffitni</a:t>
            </a:r>
            <a:r>
              <a:rPr lang="en-US" sz="1600" dirty="0"/>
              <a:t>, </a:t>
            </a:r>
            <a:r>
              <a:rPr lang="en-US" sz="1600" dirty="0" err="1"/>
              <a:t>Spd</a:t>
            </a:r>
            <a:r>
              <a:rPr lang="en-US" sz="1600" dirty="0"/>
              <a:t>., MT</a:t>
            </a:r>
          </a:p>
          <a:p>
            <a:pPr lvl="1">
              <a:buFontTx/>
              <a:buChar char="-"/>
            </a:pPr>
            <a:r>
              <a:rPr lang="en-ID" sz="2000" dirty="0" err="1"/>
              <a:t>Rekayasa</a:t>
            </a:r>
            <a:r>
              <a:rPr lang="en-ID" sz="2000" dirty="0"/>
              <a:t> </a:t>
            </a:r>
            <a:r>
              <a:rPr lang="en-ID" sz="2000" dirty="0" err="1"/>
              <a:t>Pondasi</a:t>
            </a:r>
            <a:r>
              <a:rPr lang="en-ID" sz="2000" dirty="0"/>
              <a:t> </a:t>
            </a:r>
            <a:r>
              <a:rPr lang="en-ID" sz="2000" dirty="0" err="1"/>
              <a:t>Lanjut</a:t>
            </a:r>
            <a:r>
              <a:rPr lang="en-ID" sz="2000" dirty="0"/>
              <a:t> </a:t>
            </a:r>
          </a:p>
          <a:p>
            <a:pPr marL="895350" lvl="2" indent="-176213">
              <a:buFontTx/>
              <a:buChar char="-"/>
            </a:pPr>
            <a:r>
              <a:rPr lang="en-ID" sz="1600" dirty="0" err="1"/>
              <a:t>Dr.</a:t>
            </a:r>
            <a:r>
              <a:rPr lang="en-ID" sz="1600" dirty="0"/>
              <a:t> </a:t>
            </a:r>
            <a:r>
              <a:rPr lang="en-ID" sz="1600" dirty="0" err="1"/>
              <a:t>Sriyati</a:t>
            </a:r>
            <a:r>
              <a:rPr lang="en-ID" sz="1600" dirty="0"/>
              <a:t> </a:t>
            </a:r>
            <a:r>
              <a:rPr lang="en-ID" sz="1600" dirty="0" err="1"/>
              <a:t>Ramadhani</a:t>
            </a:r>
            <a:r>
              <a:rPr lang="en-ID" sz="1600" dirty="0"/>
              <a:t>, ST., MT (DPJ)</a:t>
            </a:r>
          </a:p>
          <a:p>
            <a:pPr marL="895350" lvl="2" indent="-176213">
              <a:buFontTx/>
              <a:buChar char="-"/>
            </a:pPr>
            <a:r>
              <a:rPr lang="en-ID" sz="1600" dirty="0" err="1"/>
              <a:t>Dr.</a:t>
            </a:r>
            <a:r>
              <a:rPr lang="en-ID" sz="1600" dirty="0"/>
              <a:t> Arifin B, ST., MT</a:t>
            </a:r>
          </a:p>
        </p:txBody>
      </p:sp>
    </p:spTree>
    <p:extLst>
      <p:ext uri="{BB962C8B-B14F-4D97-AF65-F5344CB8AC3E}">
        <p14:creationId xmlns:p14="http://schemas.microsoft.com/office/powerpoint/2010/main" val="164467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8F2E-F3C7-4C5E-AAFB-D373DC0A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96" y="206506"/>
            <a:ext cx="10598020" cy="754548"/>
          </a:xfrm>
        </p:spPr>
        <p:txBody>
          <a:bodyPr>
            <a:normAutofit/>
          </a:bodyPr>
          <a:lstStyle/>
          <a:p>
            <a:r>
              <a:rPr lang="en-US" sz="2400" b="1" dirty="0"/>
              <a:t>EVALUASI PEMBELAJARAN SM. GENAP 2022/2023……….</a:t>
            </a:r>
            <a:r>
              <a:rPr lang="en-US" sz="2400" b="1" dirty="0" err="1"/>
              <a:t>lanjutan</a:t>
            </a:r>
            <a:endParaRPr lang="en-ID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456A-B023-4CB3-92DF-81FC124A9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961054"/>
            <a:ext cx="11624388" cy="569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Seminar Proposal, Seminar Hasil dan </a:t>
            </a:r>
            <a:r>
              <a:rPr lang="en-US" sz="2400" dirty="0" err="1"/>
              <a:t>Ujian</a:t>
            </a:r>
            <a:r>
              <a:rPr lang="en-US" sz="2400" dirty="0"/>
              <a:t> Akhir</a:t>
            </a:r>
            <a:endParaRPr lang="en-ID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55DA25C-A885-450C-A58F-EA1584FA7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941806"/>
              </p:ext>
            </p:extLst>
          </p:nvPr>
        </p:nvGraphicFramePr>
        <p:xfrm>
          <a:off x="2649894" y="1864892"/>
          <a:ext cx="5281125" cy="2109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3403">
                  <a:extLst>
                    <a:ext uri="{9D8B030D-6E8A-4147-A177-3AD203B41FA5}">
                      <a16:colId xmlns:a16="http://schemas.microsoft.com/office/drawing/2014/main" val="995643287"/>
                    </a:ext>
                  </a:extLst>
                </a:gridCol>
                <a:gridCol w="1334498">
                  <a:extLst>
                    <a:ext uri="{9D8B030D-6E8A-4147-A177-3AD203B41FA5}">
                      <a16:colId xmlns:a16="http://schemas.microsoft.com/office/drawing/2014/main" val="1779635654"/>
                    </a:ext>
                  </a:extLst>
                </a:gridCol>
                <a:gridCol w="1023621">
                  <a:extLst>
                    <a:ext uri="{9D8B030D-6E8A-4147-A177-3AD203B41FA5}">
                      <a16:colId xmlns:a16="http://schemas.microsoft.com/office/drawing/2014/main" val="4072285555"/>
                    </a:ext>
                  </a:extLst>
                </a:gridCol>
                <a:gridCol w="944006">
                  <a:extLst>
                    <a:ext uri="{9D8B030D-6E8A-4147-A177-3AD203B41FA5}">
                      <a16:colId xmlns:a16="http://schemas.microsoft.com/office/drawing/2014/main" val="3520544357"/>
                    </a:ext>
                  </a:extLst>
                </a:gridCol>
                <a:gridCol w="1205597">
                  <a:extLst>
                    <a:ext uri="{9D8B030D-6E8A-4147-A177-3AD203B41FA5}">
                      <a16:colId xmlns:a16="http://schemas.microsoft.com/office/drawing/2014/main" val="4041746273"/>
                    </a:ext>
                  </a:extLst>
                </a:gridCol>
              </a:tblGrid>
              <a:tr h="3686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NO</a:t>
                      </a:r>
                      <a:endParaRPr lang="en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 dirty="0">
                          <a:effectLst/>
                        </a:rPr>
                        <a:t>ANGKATAN/JUMLAH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 dirty="0">
                          <a:effectLst/>
                        </a:rPr>
                        <a:t>STATUS MAHASISWA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451811"/>
                  </a:ext>
                </a:extLst>
              </a:tr>
              <a:tr h="36862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PROPOSAL</a:t>
                      </a:r>
                      <a:endParaRPr lang="en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HASIL</a:t>
                      </a:r>
                      <a:endParaRPr lang="en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TUTUP</a:t>
                      </a:r>
                      <a:endParaRPr lang="en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6057731"/>
                  </a:ext>
                </a:extLst>
              </a:tr>
              <a:tr h="45756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1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 dirty="0">
                          <a:effectLst/>
                        </a:rPr>
                        <a:t>2020/ 39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18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2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13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381844"/>
                  </a:ext>
                </a:extLst>
              </a:tr>
              <a:tr h="45756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2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 dirty="0">
                          <a:effectLst/>
                        </a:rPr>
                        <a:t>2021/ 40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15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-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5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1255549"/>
                  </a:ext>
                </a:extLst>
              </a:tr>
              <a:tr h="457568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>
                          <a:effectLst/>
                        </a:rPr>
                        <a:t>3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100" u="none" strike="noStrike" dirty="0">
                          <a:effectLst/>
                        </a:rPr>
                        <a:t>2022/ 43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10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>
                          <a:effectLst/>
                        </a:rPr>
                        <a:t>1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 dirty="0">
                          <a:effectLst/>
                        </a:rPr>
                        <a:t>-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0048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65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CC7BC-1F24-40C4-9633-0CE64C0A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49" y="150522"/>
            <a:ext cx="10515600" cy="63324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PROFIL DATA MABA ANGK. X TAHUN 2023</a:t>
            </a:r>
            <a:endParaRPr lang="en-ID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B6EDFD-F535-43B5-8B7D-57BF592ADE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884121"/>
              </p:ext>
            </p:extLst>
          </p:nvPr>
        </p:nvGraphicFramePr>
        <p:xfrm>
          <a:off x="143070" y="783771"/>
          <a:ext cx="4037044" cy="2645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38F4F4E-E9A0-4A4D-A416-56D86ED4A7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802787"/>
              </p:ext>
            </p:extLst>
          </p:nvPr>
        </p:nvGraphicFramePr>
        <p:xfrm>
          <a:off x="143070" y="36902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08C4732-3DE3-49CE-8691-A99798A3AC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8384644"/>
              </p:ext>
            </p:extLst>
          </p:nvPr>
        </p:nvGraphicFramePr>
        <p:xfrm>
          <a:off x="6307493" y="289248"/>
          <a:ext cx="5671457" cy="333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F014177-4604-41DD-8BEB-77629560F0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932692"/>
              </p:ext>
            </p:extLst>
          </p:nvPr>
        </p:nvGraphicFramePr>
        <p:xfrm>
          <a:off x="6842449" y="3620279"/>
          <a:ext cx="4699518" cy="308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7224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C8278-31F7-405A-9406-A4411A5C4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4" y="141191"/>
            <a:ext cx="10515600" cy="64258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PROFIL DATA MABA ANGK. X TAHUN 2023……</a:t>
            </a:r>
            <a:r>
              <a:rPr lang="en-US" sz="2400" dirty="0" err="1">
                <a:solidFill>
                  <a:srgbClr val="FF0000"/>
                </a:solidFill>
              </a:rPr>
              <a:t>lanjutan</a:t>
            </a:r>
            <a:endParaRPr lang="en-ID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DF4798-58EF-4E28-94C6-47E73EBCC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709013"/>
              </p:ext>
            </p:extLst>
          </p:nvPr>
        </p:nvGraphicFramePr>
        <p:xfrm>
          <a:off x="278364" y="690465"/>
          <a:ext cx="4778828" cy="5896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188">
                  <a:extLst>
                    <a:ext uri="{9D8B030D-6E8A-4147-A177-3AD203B41FA5}">
                      <a16:colId xmlns:a16="http://schemas.microsoft.com/office/drawing/2014/main" val="2707436196"/>
                    </a:ext>
                  </a:extLst>
                </a:gridCol>
                <a:gridCol w="2263498">
                  <a:extLst>
                    <a:ext uri="{9D8B030D-6E8A-4147-A177-3AD203B41FA5}">
                      <a16:colId xmlns:a16="http://schemas.microsoft.com/office/drawing/2014/main" val="722717869"/>
                    </a:ext>
                  </a:extLst>
                </a:gridCol>
                <a:gridCol w="2133142">
                  <a:extLst>
                    <a:ext uri="{9D8B030D-6E8A-4147-A177-3AD203B41FA5}">
                      <a16:colId xmlns:a16="http://schemas.microsoft.com/office/drawing/2014/main" val="1514832004"/>
                    </a:ext>
                  </a:extLst>
                </a:gridCol>
              </a:tblGrid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No.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Nama</a:t>
                      </a:r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Nama KDK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360661870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A. 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Geoteknik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07434134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FITRARIANSYAH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553358927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MUHAMMAD TAHIR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4144740738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Amiruddin Ahmad Abuhadjim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4223441303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APRIANTO M.ALWI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470422439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SAUMUDDIN SAMATAN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542041750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Dewi Lestari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677636203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SARI RATNA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447934928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Syaiful ibrahim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206922170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Eka Dewi Syamsurya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58920855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10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Nurhasanah Dg Matorang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34135854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Riyan Hidayat Hariru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Geoteknik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445901286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B.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Struktur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08250193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BILLY HARIANTO TANAK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589848791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Harsin Hamrut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482984393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AGUS PM LAMBAGA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067923727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Lia Oktaviani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186325239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ANDINI EIREN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789163317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Nursyamsia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76647175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Egi Hendrawan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3295741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ABD. ARAS NUR, ST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008898111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STANISLAUS PIZARDY LOZAREND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481036615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10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Ajeng Fatma Sari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Struktur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901578477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C.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Keairan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03179913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FIldawati yuningsi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475680658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Raka Vargorio Lipu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900615370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Rahmawati Y. Mingge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491317571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I WAYAN JIHAN PRAMANA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136236095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Halidiyah Faradilah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487256293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Anissa Novriyana Dewi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4225280552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ABDUL RAFIK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3645134619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Nabil Muhamad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Keairan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2368587304"/>
                  </a:ext>
                </a:extLst>
              </a:tr>
              <a:tr h="17343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Wayan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effectLst/>
                        </a:rPr>
                        <a:t>Keairan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94" marR="6094" marT="6094" marB="0" anchor="b"/>
                </a:tc>
                <a:extLst>
                  <a:ext uri="{0D108BD9-81ED-4DB2-BD59-A6C34878D82A}">
                    <a16:rowId xmlns:a16="http://schemas.microsoft.com/office/drawing/2014/main" val="11394124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4B6558B-0A33-4E7B-9F75-5B4A45F25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03033"/>
              </p:ext>
            </p:extLst>
          </p:nvPr>
        </p:nvGraphicFramePr>
        <p:xfrm>
          <a:off x="5877023" y="690464"/>
          <a:ext cx="5170423" cy="5896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505">
                  <a:extLst>
                    <a:ext uri="{9D8B030D-6E8A-4147-A177-3AD203B41FA5}">
                      <a16:colId xmlns:a16="http://schemas.microsoft.com/office/drawing/2014/main" val="441255265"/>
                    </a:ext>
                  </a:extLst>
                </a:gridCol>
                <a:gridCol w="2448979">
                  <a:extLst>
                    <a:ext uri="{9D8B030D-6E8A-4147-A177-3AD203B41FA5}">
                      <a16:colId xmlns:a16="http://schemas.microsoft.com/office/drawing/2014/main" val="1362249438"/>
                    </a:ext>
                  </a:extLst>
                </a:gridCol>
                <a:gridCol w="2307939">
                  <a:extLst>
                    <a:ext uri="{9D8B030D-6E8A-4147-A177-3AD203B41FA5}">
                      <a16:colId xmlns:a16="http://schemas.microsoft.com/office/drawing/2014/main" val="623748175"/>
                    </a:ext>
                  </a:extLst>
                </a:gridCol>
              </a:tblGrid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D.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Transportasi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730437133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I R W A N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58848925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Novia Nurwidiyanti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02849976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RANDY BRAMESTA PUTRA PRATAMA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493991263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NURUL KHAMELYAH IMRAN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801315477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Raynaldi Dwi Syahputra, S.S.T (TD)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459072006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Medinah Wirda Madani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664762685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ABDULLAH Hi IDRUS ALHABSYI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400804804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Abdullah yasir prasetyo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715298818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CHIELCIA MEIDY SALSABILLA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4115199842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10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Agus Adijaya Pratama, S.S.T(TD)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20799735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Rinal Maulana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123174601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Hildayanti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629219749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Ayu Dian Purnamasari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566206260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Utaminingsih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676304801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SARAH SAFIRA KHALID HIMRAN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79132914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Muhammad Ali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81735854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17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Putri Nurjannatullah Kantala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Transportasi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818509005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E.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Manajemen</a:t>
                      </a:r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Rekayasa</a:t>
                      </a:r>
                      <a:r>
                        <a:rPr lang="en-ID" sz="800" u="none" strike="noStrike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solidFill>
                            <a:srgbClr val="00B0F0"/>
                          </a:solidFill>
                          <a:effectLst/>
                        </a:rPr>
                        <a:t>Konstruksi</a:t>
                      </a:r>
                      <a:endParaRPr lang="en-ID" sz="8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445556643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SARIPUDDIN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55577084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Bayu Bagaswanda, S.Ars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001445006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Arif Hidayat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596717035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ARDIANSYAH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973777507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Aras Naftali Battung Rante Masak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436720880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MUKHLIS LAASI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003027849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Mitra Lorena Pranatalia Kabo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85529460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Ardiansyah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727594509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Bagas Deo Renata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02937594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10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Moh. Sabran, ST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619718276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RISMAWAN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992874747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Rahmat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572220388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13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MUHAMMAD GUNAWAN DAHUNG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833239918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14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M. Ali Sopyan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427429625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15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Moh. Dikin Adiwena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4132582619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16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Muhammad Attas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24886088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17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Mohamad Syarif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666212470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18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Ayu agustiana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36612228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19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MOH FARIZ SAPUTRA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138312137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20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Tuty Aulyah Nurdin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1853671054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21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Yoyong Sutha Andi Momang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KDK Manajemen Rekayasa Konstruksi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306446711"/>
                  </a:ext>
                </a:extLst>
              </a:tr>
              <a:tr h="143827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22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Fahmi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KDK </a:t>
                      </a:r>
                      <a:r>
                        <a:rPr lang="en-ID" sz="800" u="none" strike="noStrike" dirty="0" err="1">
                          <a:effectLst/>
                        </a:rPr>
                        <a:t>Manajemen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Rekayasa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Konstruksi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4" marR="5054" marT="5054" marB="0" anchor="b"/>
                </a:tc>
                <a:extLst>
                  <a:ext uri="{0D108BD9-81ED-4DB2-BD59-A6C34878D82A}">
                    <a16:rowId xmlns:a16="http://schemas.microsoft.com/office/drawing/2014/main" val="257498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0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371DB-DDE8-488E-B251-E931B8ED5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10" y="113198"/>
            <a:ext cx="10515600" cy="642581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RENCANA PEMBELAJARAN SM. GANJIL 2023/2024</a:t>
            </a:r>
            <a:endParaRPr lang="en-ID" sz="24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FB4FDD-67D8-4466-AD92-1271E6EE9976}"/>
              </a:ext>
            </a:extLst>
          </p:cNvPr>
          <p:cNvSpPr txBox="1"/>
          <p:nvPr/>
        </p:nvSpPr>
        <p:spPr>
          <a:xfrm>
            <a:off x="354563" y="755779"/>
            <a:ext cx="3069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Kuliah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551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7DFF-35B9-4A7D-919F-3A0532A9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033" y="150521"/>
            <a:ext cx="10515600" cy="37199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AKREDITASI PRODI</a:t>
            </a:r>
            <a:endParaRPr lang="en-ID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4782B-5FE7-4B3C-BB5A-B7ECA1A2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522513"/>
            <a:ext cx="11504645" cy="6184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SK. TEAM PENYUSUN AKREDITASI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CE149-2F2F-40EE-899B-37C06479C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01" y="1000665"/>
            <a:ext cx="3866055" cy="56244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674EF4-D789-409D-A05B-C896B4C21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1522" y="1547903"/>
            <a:ext cx="5061549" cy="500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97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0B40A-9270-4BEA-87D9-AEA79AFAF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96" y="71828"/>
            <a:ext cx="11120887" cy="54064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RENCANA PEMBELAJARAN (RPS)…….Akhir September 2023</a:t>
            </a:r>
            <a:endParaRPr lang="en-ID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E33E6-A009-444F-AA56-17D63E9D9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" y="715992"/>
            <a:ext cx="11120887" cy="5917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000" dirty="0"/>
              <a:t>1. KDK MANAJEMEN REKAYASA KONSTRUKSI</a:t>
            </a:r>
          </a:p>
          <a:p>
            <a:pPr lvl="1"/>
            <a:r>
              <a:rPr lang="en-ID" sz="1600" dirty="0"/>
              <a:t>II. </a:t>
            </a:r>
            <a:r>
              <a:rPr lang="en-ID" sz="1600" dirty="0" err="1"/>
              <a:t>Statistik</a:t>
            </a:r>
            <a:r>
              <a:rPr lang="en-ID" sz="1600" dirty="0"/>
              <a:t> Non </a:t>
            </a:r>
            <a:r>
              <a:rPr lang="en-ID" sz="1600" dirty="0" err="1"/>
              <a:t>Parametrik</a:t>
            </a:r>
            <a:r>
              <a:rPr lang="en-ID" sz="1600" dirty="0"/>
              <a:t> (Ir. Donny M. </a:t>
            </a:r>
            <a:r>
              <a:rPr lang="en-ID" sz="1600" dirty="0" err="1"/>
              <a:t>Mangitung</a:t>
            </a:r>
            <a:r>
              <a:rPr lang="en-ID" sz="1600" dirty="0"/>
              <a:t>, M.Sc., </a:t>
            </a:r>
            <a:r>
              <a:rPr lang="en-ID" sz="1600" dirty="0" err="1"/>
              <a:t>Ph.D</a:t>
            </a:r>
            <a:r>
              <a:rPr lang="en-ID" sz="1600" dirty="0"/>
              <a:t>/ </a:t>
            </a:r>
            <a:r>
              <a:rPr lang="en-ID" sz="1600" dirty="0" err="1"/>
              <a:t>Dr.</a:t>
            </a:r>
            <a:r>
              <a:rPr lang="en-ID" sz="1600" dirty="0"/>
              <a:t> </a:t>
            </a:r>
            <a:r>
              <a:rPr lang="en-ID" sz="1600" dirty="0" err="1"/>
              <a:t>Fahira</a:t>
            </a:r>
            <a:r>
              <a:rPr lang="en-ID" sz="1600" dirty="0"/>
              <a:t>, ST., MT)</a:t>
            </a:r>
          </a:p>
          <a:p>
            <a:pPr marL="0" indent="0">
              <a:buNone/>
            </a:pPr>
            <a:r>
              <a:rPr lang="en-ID" sz="2000" dirty="0"/>
              <a:t>2. KDK TRANSPORTASI</a:t>
            </a:r>
          </a:p>
          <a:p>
            <a:pPr lvl="1"/>
            <a:r>
              <a:rPr lang="en-ID" sz="1600" dirty="0"/>
              <a:t>II	</a:t>
            </a:r>
            <a:r>
              <a:rPr lang="en-ID" sz="1600" dirty="0" err="1"/>
              <a:t>Kebijakan</a:t>
            </a:r>
            <a:r>
              <a:rPr lang="en-ID" sz="1600" dirty="0"/>
              <a:t> dan </a:t>
            </a:r>
            <a:r>
              <a:rPr lang="en-ID" sz="1600" dirty="0" err="1"/>
              <a:t>Perencanaan</a:t>
            </a:r>
            <a:r>
              <a:rPr lang="en-ID" sz="1600" dirty="0"/>
              <a:t> </a:t>
            </a:r>
            <a:r>
              <a:rPr lang="en-ID" sz="1600" dirty="0" err="1"/>
              <a:t>Transportasi</a:t>
            </a:r>
            <a:r>
              <a:rPr lang="en-ID" sz="1600" dirty="0"/>
              <a:t> (</a:t>
            </a:r>
            <a:r>
              <a:rPr lang="en-ID" sz="1600" dirty="0" err="1"/>
              <a:t>Dr.</a:t>
            </a:r>
            <a:r>
              <a:rPr lang="en-ID" sz="1600" dirty="0"/>
              <a:t> Novita </a:t>
            </a:r>
            <a:r>
              <a:rPr lang="en-ID" sz="1600" dirty="0" err="1"/>
              <a:t>Pradani</a:t>
            </a:r>
            <a:r>
              <a:rPr lang="en-ID" sz="1600" dirty="0"/>
              <a:t>, ST., MT)</a:t>
            </a:r>
          </a:p>
          <a:p>
            <a:pPr lvl="1"/>
            <a:r>
              <a:rPr lang="en-ID" sz="1600" dirty="0"/>
              <a:t>II	</a:t>
            </a:r>
            <a:r>
              <a:rPr lang="en-ID" sz="1600" dirty="0" err="1"/>
              <a:t>Manajemen</a:t>
            </a:r>
            <a:r>
              <a:rPr lang="en-ID" sz="1600" dirty="0"/>
              <a:t> dan </a:t>
            </a:r>
            <a:r>
              <a:rPr lang="en-ID" sz="1600" dirty="0" err="1"/>
              <a:t>Rekayasa</a:t>
            </a:r>
            <a:r>
              <a:rPr lang="en-ID" sz="1600" dirty="0"/>
              <a:t> Lalu Lintas (</a:t>
            </a:r>
            <a:r>
              <a:rPr lang="en-ID" sz="1600" dirty="0" err="1"/>
              <a:t>Dr.</a:t>
            </a:r>
            <a:r>
              <a:rPr lang="en-ID" sz="1600" dirty="0"/>
              <a:t> </a:t>
            </a:r>
            <a:r>
              <a:rPr lang="en-ID" sz="1600" dirty="0" err="1"/>
              <a:t>Ratnasari</a:t>
            </a:r>
            <a:r>
              <a:rPr lang="en-ID" sz="1600" dirty="0"/>
              <a:t> </a:t>
            </a:r>
            <a:r>
              <a:rPr lang="en-ID" sz="1600" dirty="0" err="1"/>
              <a:t>Ramlan</a:t>
            </a:r>
            <a:r>
              <a:rPr lang="en-ID" sz="1600" dirty="0"/>
              <a:t>, ST., MT)</a:t>
            </a:r>
          </a:p>
          <a:p>
            <a:pPr lvl="1"/>
            <a:r>
              <a:rPr lang="en-ID" sz="1600" dirty="0"/>
              <a:t>III	</a:t>
            </a:r>
            <a:r>
              <a:rPr lang="en-ID" sz="1600" dirty="0" err="1"/>
              <a:t>Manajemen</a:t>
            </a:r>
            <a:r>
              <a:rPr lang="en-ID" sz="1600" dirty="0"/>
              <a:t> </a:t>
            </a:r>
            <a:r>
              <a:rPr lang="en-ID" sz="1600" dirty="0" err="1"/>
              <a:t>Perkerasan</a:t>
            </a:r>
            <a:r>
              <a:rPr lang="en-ID" sz="1600" dirty="0"/>
              <a:t> Jalan (</a:t>
            </a:r>
            <a:r>
              <a:rPr lang="en-ID" sz="1600" dirty="0" err="1"/>
              <a:t>Dr.</a:t>
            </a:r>
            <a:r>
              <a:rPr lang="en-ID" sz="1600" dirty="0"/>
              <a:t> </a:t>
            </a:r>
            <a:r>
              <a:rPr lang="en-ID" sz="1600" dirty="0" err="1"/>
              <a:t>Arief</a:t>
            </a:r>
            <a:r>
              <a:rPr lang="en-ID" sz="1600" dirty="0"/>
              <a:t> Setiawan, ST., MT)</a:t>
            </a:r>
          </a:p>
          <a:p>
            <a:pPr lvl="1"/>
            <a:r>
              <a:rPr lang="en-ID" sz="1600" dirty="0"/>
              <a:t>III	</a:t>
            </a:r>
            <a:r>
              <a:rPr lang="en-ID" sz="1600" dirty="0" err="1"/>
              <a:t>Manajemen</a:t>
            </a:r>
            <a:r>
              <a:rPr lang="en-ID" sz="1600" dirty="0"/>
              <a:t> </a:t>
            </a:r>
            <a:r>
              <a:rPr lang="en-ID" sz="1600" dirty="0" err="1"/>
              <a:t>Prasarana</a:t>
            </a:r>
            <a:r>
              <a:rPr lang="en-ID" sz="1600" dirty="0"/>
              <a:t> </a:t>
            </a:r>
            <a:r>
              <a:rPr lang="en-ID" sz="1600" dirty="0" err="1"/>
              <a:t>Transportasi</a:t>
            </a:r>
            <a:r>
              <a:rPr lang="en-ID" sz="1600" dirty="0"/>
              <a:t> (</a:t>
            </a:r>
            <a:r>
              <a:rPr lang="en-ID" sz="1600" dirty="0" err="1"/>
              <a:t>Dr.</a:t>
            </a:r>
            <a:r>
              <a:rPr lang="en-ID" sz="1600" dirty="0"/>
              <a:t> Ir. </a:t>
            </a:r>
            <a:r>
              <a:rPr lang="en-ID" sz="1600" dirty="0" err="1"/>
              <a:t>Jurair</a:t>
            </a:r>
            <a:r>
              <a:rPr lang="en-ID" sz="1600" dirty="0"/>
              <a:t> </a:t>
            </a:r>
            <a:r>
              <a:rPr lang="en-ID" sz="1600" dirty="0" err="1"/>
              <a:t>Patunrangi</a:t>
            </a:r>
            <a:r>
              <a:rPr lang="en-ID" sz="1600" dirty="0"/>
              <a:t>, MT)</a:t>
            </a:r>
          </a:p>
          <a:p>
            <a:pPr marL="0" indent="0">
              <a:buNone/>
            </a:pPr>
            <a:r>
              <a:rPr lang="en-ID" sz="2000" dirty="0"/>
              <a:t>3. KDK STRUKTUR</a:t>
            </a:r>
          </a:p>
          <a:p>
            <a:pPr lvl="1"/>
            <a:r>
              <a:rPr lang="en-ID" sz="1600" dirty="0"/>
              <a:t>II	</a:t>
            </a:r>
            <a:r>
              <a:rPr lang="en-ID" sz="1600" dirty="0" err="1"/>
              <a:t>Stabilitas</a:t>
            </a:r>
            <a:r>
              <a:rPr lang="en-ID" sz="1600" dirty="0"/>
              <a:t> dan </a:t>
            </a:r>
            <a:r>
              <a:rPr lang="en-ID" sz="1600" dirty="0" err="1"/>
              <a:t>Keandalan</a:t>
            </a:r>
            <a:r>
              <a:rPr lang="en-ID" sz="1600" dirty="0"/>
              <a:t> </a:t>
            </a:r>
            <a:r>
              <a:rPr lang="en-ID" sz="1600" dirty="0" err="1"/>
              <a:t>Struktur</a:t>
            </a:r>
            <a:r>
              <a:rPr lang="en-ID" sz="1600" dirty="0"/>
              <a:t>	 (Ir. </a:t>
            </a:r>
            <a:r>
              <a:rPr lang="en-ID" sz="1600" dirty="0" err="1"/>
              <a:t>Gidion</a:t>
            </a:r>
            <a:r>
              <a:rPr lang="en-ID" sz="1600" dirty="0"/>
              <a:t> </a:t>
            </a:r>
            <a:r>
              <a:rPr lang="en-ID" sz="1600" dirty="0" err="1"/>
              <a:t>Turuallo</a:t>
            </a:r>
            <a:r>
              <a:rPr lang="en-ID" sz="1600" dirty="0"/>
              <a:t>, ST., M.Sc. (</a:t>
            </a:r>
            <a:r>
              <a:rPr lang="en-ID" sz="1600" dirty="0" err="1"/>
              <a:t>Eng</a:t>
            </a:r>
            <a:r>
              <a:rPr lang="en-ID" sz="1600" dirty="0"/>
              <a:t>), </a:t>
            </a:r>
            <a:r>
              <a:rPr lang="en-ID" sz="1600" dirty="0" err="1"/>
              <a:t>Ph.D</a:t>
            </a:r>
            <a:r>
              <a:rPr lang="en-ID" sz="1600" dirty="0"/>
              <a:t>)</a:t>
            </a:r>
          </a:p>
          <a:p>
            <a:pPr lvl="1"/>
            <a:r>
              <a:rPr lang="en-ID" sz="1600" dirty="0"/>
              <a:t>II	</a:t>
            </a:r>
            <a:r>
              <a:rPr lang="en-ID" sz="1600" dirty="0" err="1"/>
              <a:t>Aplikasi</a:t>
            </a:r>
            <a:r>
              <a:rPr lang="en-ID" sz="1600" dirty="0"/>
              <a:t> </a:t>
            </a:r>
            <a:r>
              <a:rPr lang="en-ID" sz="1600" dirty="0" err="1"/>
              <a:t>Komputer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Rekayasa</a:t>
            </a:r>
            <a:r>
              <a:rPr lang="en-ID" sz="1600" dirty="0"/>
              <a:t> </a:t>
            </a:r>
            <a:r>
              <a:rPr lang="en-ID" sz="1600" dirty="0" err="1"/>
              <a:t>Struktur</a:t>
            </a:r>
            <a:r>
              <a:rPr lang="en-ID" sz="1600" dirty="0"/>
              <a:t>	(</a:t>
            </a:r>
            <a:r>
              <a:rPr lang="en-ID" sz="1600" dirty="0" err="1"/>
              <a:t>Dr.</a:t>
            </a:r>
            <a:r>
              <a:rPr lang="en-ID" sz="1600" dirty="0"/>
              <a:t> Anwar </a:t>
            </a:r>
            <a:r>
              <a:rPr lang="en-ID" sz="1600" dirty="0" err="1"/>
              <a:t>Dollu</a:t>
            </a:r>
            <a:r>
              <a:rPr lang="en-ID" sz="1600" dirty="0"/>
              <a:t>, ST., MT)</a:t>
            </a:r>
          </a:p>
          <a:p>
            <a:pPr lvl="1"/>
            <a:r>
              <a:rPr lang="en-ID" sz="1600" dirty="0"/>
              <a:t>II	</a:t>
            </a:r>
            <a:r>
              <a:rPr lang="en-ID" sz="1600" dirty="0" err="1"/>
              <a:t>Struktur</a:t>
            </a:r>
            <a:r>
              <a:rPr lang="en-ID" sz="1600" dirty="0"/>
              <a:t> </a:t>
            </a:r>
            <a:r>
              <a:rPr lang="en-ID" sz="1600" dirty="0" err="1"/>
              <a:t>Bangunan</a:t>
            </a:r>
            <a:r>
              <a:rPr lang="en-ID" sz="1600" dirty="0"/>
              <a:t> Kayu </a:t>
            </a:r>
            <a:r>
              <a:rPr lang="en-ID" sz="1600" dirty="0" err="1"/>
              <a:t>Tropis</a:t>
            </a:r>
            <a:r>
              <a:rPr lang="en-ID" sz="1600" dirty="0"/>
              <a:t> (</a:t>
            </a:r>
            <a:r>
              <a:rPr lang="en-ID" sz="1600" dirty="0" err="1"/>
              <a:t>Dr.</a:t>
            </a:r>
            <a:r>
              <a:rPr lang="en-ID" sz="1600" dirty="0"/>
              <a:t> </a:t>
            </a:r>
            <a:r>
              <a:rPr lang="en-ID" sz="1600" dirty="0" err="1"/>
              <a:t>Kusnindar</a:t>
            </a:r>
            <a:r>
              <a:rPr lang="en-ID" sz="1600" dirty="0"/>
              <a:t> Abd. </a:t>
            </a:r>
            <a:r>
              <a:rPr lang="en-ID" sz="1600" dirty="0" err="1"/>
              <a:t>Chauf</a:t>
            </a:r>
            <a:r>
              <a:rPr lang="en-ID" sz="1600" dirty="0"/>
              <a:t>, ST., MT)</a:t>
            </a:r>
          </a:p>
          <a:p>
            <a:pPr lvl="1"/>
            <a:r>
              <a:rPr lang="en-ID" sz="1600" dirty="0"/>
              <a:t>III	</a:t>
            </a:r>
            <a:r>
              <a:rPr lang="en-ID" sz="1600" dirty="0" err="1"/>
              <a:t>Analisis</a:t>
            </a:r>
            <a:r>
              <a:rPr lang="en-ID" sz="1600" dirty="0"/>
              <a:t> </a:t>
            </a:r>
            <a:r>
              <a:rPr lang="en-ID" sz="1600" dirty="0" err="1"/>
              <a:t>Forensik</a:t>
            </a:r>
            <a:r>
              <a:rPr lang="en-ID" sz="1600" dirty="0"/>
              <a:t> dan </a:t>
            </a:r>
            <a:r>
              <a:rPr lang="en-ID" sz="1600" dirty="0" err="1"/>
              <a:t>Perbaikan</a:t>
            </a:r>
            <a:r>
              <a:rPr lang="en-ID" sz="1600" dirty="0"/>
              <a:t> </a:t>
            </a:r>
            <a:r>
              <a:rPr lang="en-ID" sz="1600" dirty="0" err="1"/>
              <a:t>Struktur</a:t>
            </a:r>
            <a:r>
              <a:rPr lang="en-ID" sz="1600" dirty="0"/>
              <a:t> (</a:t>
            </a:r>
            <a:r>
              <a:rPr lang="en-ID" sz="1600" dirty="0" err="1"/>
              <a:t>Atur</a:t>
            </a:r>
            <a:r>
              <a:rPr lang="en-ID" sz="1600" dirty="0"/>
              <a:t> P.N. </a:t>
            </a:r>
            <a:r>
              <a:rPr lang="en-ID" sz="1600" dirty="0" err="1"/>
              <a:t>Siregar</a:t>
            </a:r>
            <a:r>
              <a:rPr lang="en-ID" sz="1600" dirty="0"/>
              <a:t>, ST., M.Sc., </a:t>
            </a:r>
            <a:r>
              <a:rPr lang="en-ID" sz="1600" dirty="0" err="1"/>
              <a:t>Ph.D</a:t>
            </a:r>
            <a:r>
              <a:rPr lang="en-ID" sz="1600" dirty="0"/>
              <a:t>)</a:t>
            </a:r>
          </a:p>
          <a:p>
            <a:pPr lvl="1"/>
            <a:r>
              <a:rPr lang="sv-SE" sz="1600" dirty="0"/>
              <a:t>III	Struktur Baja Lanjut (Dr. I Gusti Made Oka, ST, MT)</a:t>
            </a:r>
          </a:p>
          <a:p>
            <a:pPr marL="0" indent="0">
              <a:buNone/>
            </a:pPr>
            <a:r>
              <a:rPr lang="sv-SE" sz="2000" dirty="0"/>
              <a:t>4. KDK GEOTEKNIK</a:t>
            </a:r>
          </a:p>
          <a:p>
            <a:pPr lvl="1"/>
            <a:r>
              <a:rPr lang="sv-SE" sz="1600" dirty="0"/>
              <a:t>I	Mekanika Tanah Lanjut (Dr. Arifin B. ST., MT)</a:t>
            </a:r>
          </a:p>
          <a:p>
            <a:pPr lvl="1"/>
            <a:r>
              <a:rPr lang="sv-SE" sz="1600" dirty="0"/>
              <a:t>II	Hidrogeologi (Dr. Sukiman Nurdin, ST., M.Sc)</a:t>
            </a:r>
          </a:p>
          <a:p>
            <a:pPr lvl="1"/>
            <a:r>
              <a:rPr lang="sv-SE" sz="1600" dirty="0"/>
              <a:t>III	Likuifaksi dan Gerakan Tanah (Dr. Eng. Hendra Setiawan, ST., MT)</a:t>
            </a:r>
          </a:p>
          <a:p>
            <a:pPr marL="0" indent="0">
              <a:buNone/>
            </a:pPr>
            <a:r>
              <a:rPr lang="sv-SE" sz="2000" dirty="0"/>
              <a:t>5. KDK AIR...........SUDAH ADA SEMUA</a:t>
            </a:r>
          </a:p>
          <a:p>
            <a:pPr lvl="1"/>
            <a:endParaRPr lang="sv-SE" sz="1600" dirty="0"/>
          </a:p>
          <a:p>
            <a:pPr lvl="1"/>
            <a:endParaRPr lang="sv-SE" sz="1600" dirty="0"/>
          </a:p>
          <a:p>
            <a:pPr marL="0" indent="0">
              <a:buNone/>
            </a:pPr>
            <a:endParaRPr lang="sv-SE" sz="2000" dirty="0"/>
          </a:p>
          <a:p>
            <a:pPr marL="457200" lvl="1" indent="0">
              <a:buNone/>
            </a:pPr>
            <a:endParaRPr lang="en-ID" sz="1600" dirty="0"/>
          </a:p>
          <a:p>
            <a:pPr marL="0" indent="0">
              <a:buNone/>
            </a:pPr>
            <a:endParaRPr lang="en-ID" sz="2000" dirty="0"/>
          </a:p>
          <a:p>
            <a:pPr lvl="1"/>
            <a:endParaRPr lang="en-ID" sz="1600" dirty="0"/>
          </a:p>
          <a:p>
            <a:endParaRPr lang="en-ID" sz="2000" dirty="0"/>
          </a:p>
          <a:p>
            <a:pPr marL="457200" lvl="1" indent="0">
              <a:buNone/>
            </a:pPr>
            <a:endParaRPr lang="en-ID" sz="16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46251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1142</Words>
  <Application>Microsoft Office PowerPoint</Application>
  <PresentationFormat>Widescreen</PresentationFormat>
  <Paragraphs>321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EVALUASI PEMBELAJARAN SM. GENAP 2022/2023</vt:lpstr>
      <vt:lpstr>EVALUASI PEMBELAJARAN SM. GENAP 2022/2023……….lanjutan</vt:lpstr>
      <vt:lpstr>PROFIL DATA MABA ANGK. X TAHUN 2023</vt:lpstr>
      <vt:lpstr>PROFIL DATA MABA ANGK. X TAHUN 2023……lanjutan</vt:lpstr>
      <vt:lpstr>RENCANA PEMBELAJARAN SM. GANJIL 2023/2024</vt:lpstr>
      <vt:lpstr>AKREDITASI PRODI</vt:lpstr>
      <vt:lpstr>RENCANA PEMBELAJARAN (RPS)…….Akhir September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14</cp:revision>
  <dcterms:created xsi:type="dcterms:W3CDTF">2023-08-25T06:22:05Z</dcterms:created>
  <dcterms:modified xsi:type="dcterms:W3CDTF">2023-08-25T14:26:35Z</dcterms:modified>
</cp:coreProperties>
</file>