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Kegiatan%202023\Kegiatan%20Kampus\Serba-serbi%20prodi%202023\PEMILIHAN%20KDK%202023-Fina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Kegiatan%202023\Kegiatan%20Kampus\Serba-serbi%20prodi%202023\PEMILIHAN%20KDK%202023-Fina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Kegiatan%202023\Kegiatan%20Kampus\Serba-serbi%20prodi%202023\PEMILIHAN%20KDK%202023-Fina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Kegiatan%202023\Kegiatan%20Kampus\Serba-serbi%20prodi%202023\PEMILIHAN%20KDK%202023-Final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D" b="1" dirty="0" err="1"/>
              <a:t>Jumlah</a:t>
            </a:r>
            <a:r>
              <a:rPr lang="en-ID" b="1" dirty="0"/>
              <a:t> </a:t>
            </a:r>
            <a:r>
              <a:rPr lang="en-ID" b="1" dirty="0" err="1"/>
              <a:t>Mahasiswa</a:t>
            </a:r>
            <a:r>
              <a:rPr lang="en-ID" b="1" dirty="0"/>
              <a:t> per KDK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55372112860892386"/>
          <c:y val="0.22113772236803733"/>
          <c:w val="0.36755796150481185"/>
          <c:h val="0.6125966025080197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152-4201-802C-FAD014A2C7C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152-4201-802C-FAD014A2C7C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152-4201-802C-FAD014A2C7C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152-4201-802C-FAD014A2C7C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152-4201-802C-FAD014A2C7C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'Per KDK'!$D$82:$D$86</c:f>
              <c:strCache>
                <c:ptCount val="5"/>
                <c:pt idx="0">
                  <c:v>KDK Geoteknik</c:v>
                </c:pt>
                <c:pt idx="1">
                  <c:v>KDK Struktur</c:v>
                </c:pt>
                <c:pt idx="2">
                  <c:v>KDK Transportasi</c:v>
                </c:pt>
                <c:pt idx="3">
                  <c:v>KDK Manajemen Rekayasa Konstruksi</c:v>
                </c:pt>
                <c:pt idx="4">
                  <c:v>KDK Keairan</c:v>
                </c:pt>
              </c:strCache>
            </c:strRef>
          </c:cat>
          <c:val>
            <c:numRef>
              <c:f>'Per KDK'!$E$82:$E$86</c:f>
              <c:numCache>
                <c:formatCode>0</c:formatCode>
                <c:ptCount val="5"/>
                <c:pt idx="0">
                  <c:v>11</c:v>
                </c:pt>
                <c:pt idx="1">
                  <c:v>10</c:v>
                </c:pt>
                <c:pt idx="2">
                  <c:v>17</c:v>
                </c:pt>
                <c:pt idx="3">
                  <c:v>22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152-4201-802C-FAD014A2C7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2068241469816272E-2"/>
          <c:y val="0.60996463983668714"/>
          <c:w val="0.53919663167104126"/>
          <c:h val="0.362257582385535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ID"/>
              <a:t>Prosentase Mhs per KDK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D97-457C-A49D-E087886255B8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D97-457C-A49D-E087886255B8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D97-457C-A49D-E087886255B8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D97-457C-A49D-E087886255B8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D97-457C-A49D-E087886255B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'Per KDK'!$D$108:$D$112</c:f>
              <c:strCache>
                <c:ptCount val="5"/>
                <c:pt idx="0">
                  <c:v>KDK Geoteknik</c:v>
                </c:pt>
                <c:pt idx="1">
                  <c:v>KDK Struktur</c:v>
                </c:pt>
                <c:pt idx="2">
                  <c:v>KDK Transportasi</c:v>
                </c:pt>
                <c:pt idx="3">
                  <c:v>KDK Manajemen Rekayasa Konstruksi</c:v>
                </c:pt>
                <c:pt idx="4">
                  <c:v>KDK Keairan</c:v>
                </c:pt>
              </c:strCache>
            </c:strRef>
          </c:cat>
          <c:val>
            <c:numRef>
              <c:f>'Per KDK'!$E$108:$E$112</c:f>
              <c:numCache>
                <c:formatCode>0.00%</c:formatCode>
                <c:ptCount val="5"/>
                <c:pt idx="0">
                  <c:v>0.15942028985507245</c:v>
                </c:pt>
                <c:pt idx="1">
                  <c:v>0.14492753623188406</c:v>
                </c:pt>
                <c:pt idx="2">
                  <c:v>0.24637681159420291</c:v>
                </c:pt>
                <c:pt idx="3">
                  <c:v>0.3188405797101449</c:v>
                </c:pt>
                <c:pt idx="4">
                  <c:v>0.13043478260869565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D97-457C-A49D-E087886255B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D" sz="1200"/>
              <a:t>Profil Maba 2023 Berdasarkan Asal Univ.</a:t>
            </a:r>
          </a:p>
        </c:rich>
      </c:tx>
      <c:layout>
        <c:manualLayout>
          <c:xMode val="edge"/>
          <c:yMode val="edge"/>
          <c:x val="1.81640218049667E-2"/>
          <c:y val="3.93120393120393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064082374318589E-2"/>
          <c:y val="0.10375389930140956"/>
          <c:w val="0.85356030496187973"/>
          <c:h val="0.4592804026746481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C98-48A2-B70E-FE952C6564E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C98-48A2-B70E-FE952C6564E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C98-48A2-B70E-FE952C6564E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C98-48A2-B70E-FE952C6564E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6C98-48A2-B70E-FE952C6564E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6C98-48A2-B70E-FE952C6564E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6C98-48A2-B70E-FE952C6564E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6C98-48A2-B70E-FE952C6564E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6C98-48A2-B70E-FE952C6564E2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6C98-48A2-B70E-FE952C6564E2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6C98-48A2-B70E-FE952C6564E2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6C98-48A2-B70E-FE952C6564E2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9-6C98-48A2-B70E-FE952C6564E2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B-6C98-48A2-B70E-FE952C6564E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'asal maba'!$E$8:$E$21</c:f>
              <c:strCache>
                <c:ptCount val="14"/>
                <c:pt idx="0">
                  <c:v>Universitas Hasanuddin</c:v>
                </c:pt>
                <c:pt idx="1">
                  <c:v>Institut Teknologi Dirgantara Adi Sucipto</c:v>
                </c:pt>
                <c:pt idx="2">
                  <c:v>Unsibar</c:v>
                </c:pt>
                <c:pt idx="3">
                  <c:v>Universitas Kristen Indonesia Paulus Makassar</c:v>
                </c:pt>
                <c:pt idx="4">
                  <c:v>PSDKU Morowali</c:v>
                </c:pt>
                <c:pt idx="5">
                  <c:v>Politeknik Ilmu Pelayaran Makassar</c:v>
                </c:pt>
                <c:pt idx="6">
                  <c:v>Univesitas Tompotika Luwuk</c:v>
                </c:pt>
                <c:pt idx="7">
                  <c:v>Unismuh Palu</c:v>
                </c:pt>
                <c:pt idx="8">
                  <c:v>PTDI-STTB Bekasi</c:v>
                </c:pt>
                <c:pt idx="9">
                  <c:v>Universitas Sintuwu Maroso</c:v>
                </c:pt>
                <c:pt idx="10">
                  <c:v>Universitas Teknologi Migas</c:v>
                </c:pt>
                <c:pt idx="11">
                  <c:v>Univ. Ahmad Dahlan Yogyakarta</c:v>
                </c:pt>
                <c:pt idx="12">
                  <c:v>UMI Makassar</c:v>
                </c:pt>
                <c:pt idx="13">
                  <c:v>Untad</c:v>
                </c:pt>
              </c:strCache>
            </c:strRef>
          </c:cat>
          <c:val>
            <c:numRef>
              <c:f>'asal maba'!$F$8:$F$21</c:f>
              <c:numCache>
                <c:formatCode>0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5</c:v>
                </c:pt>
                <c:pt idx="10">
                  <c:v>1</c:v>
                </c:pt>
                <c:pt idx="11">
                  <c:v>1</c:v>
                </c:pt>
                <c:pt idx="12">
                  <c:v>3</c:v>
                </c:pt>
                <c:pt idx="13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6C98-48A2-B70E-FE952C6564E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544114677972931E-2"/>
          <c:y val="0.59618435901900457"/>
          <c:w val="0.92614253987482331"/>
          <c:h val="0.384159621324975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D"/>
              <a:t>Momisili Maba 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522A-400A-B865-FD895274E16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522A-400A-B865-FD895274E16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522A-400A-B865-FD895274E166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522A-400A-B865-FD895274E166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5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5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522A-400A-B865-FD895274E166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6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6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522A-400A-B865-FD895274E166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6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6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522A-400A-B865-FD895274E16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domisili!$D$11:$D$17</c:f>
              <c:strCache>
                <c:ptCount val="7"/>
                <c:pt idx="0">
                  <c:v>Morowali</c:v>
                </c:pt>
                <c:pt idx="1">
                  <c:v>Pasangkayu</c:v>
                </c:pt>
                <c:pt idx="2">
                  <c:v>Banggai Laut</c:v>
                </c:pt>
                <c:pt idx="3">
                  <c:v>Parimo</c:v>
                </c:pt>
                <c:pt idx="4">
                  <c:v>Sigi</c:v>
                </c:pt>
                <c:pt idx="5">
                  <c:v>Tojo Una-Una</c:v>
                </c:pt>
                <c:pt idx="6">
                  <c:v>Palu</c:v>
                </c:pt>
              </c:strCache>
            </c:strRef>
          </c:cat>
          <c:val>
            <c:numRef>
              <c:f>domisili!$E$11:$E$17</c:f>
              <c:numCache>
                <c:formatCode>General</c:formatCode>
                <c:ptCount val="7"/>
                <c:pt idx="0">
                  <c:v>3</c:v>
                </c:pt>
                <c:pt idx="1">
                  <c:v>1</c:v>
                </c:pt>
                <c:pt idx="2">
                  <c:v>5</c:v>
                </c:pt>
                <c:pt idx="3">
                  <c:v>4</c:v>
                </c:pt>
                <c:pt idx="4">
                  <c:v>1</c:v>
                </c:pt>
                <c:pt idx="5">
                  <c:v>1</c:v>
                </c:pt>
                <c:pt idx="6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22A-400A-B865-FD895274E16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76652-83EB-4286-89E3-2869C76AAA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86FE9C-800E-45BF-BCF4-CBA8A09A0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21A5B-C957-40A2-B6C6-F6E67DC7B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F80F-31D1-403F-8EFD-1603C83B2CD1}" type="datetimeFigureOut">
              <a:rPr lang="en-ID" smtClean="0"/>
              <a:t>25/08/2023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EFEB-B062-4F44-ACEB-2EE939844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CB96F-A505-419A-9709-360142662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B4CBE-B207-47F9-8A66-30D14204AD9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21924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F435F-2807-4400-918E-96F22F40F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C2291C-295E-49C0-BFFF-446943B2AA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2222B-F3F4-4685-8AF6-014487AC5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F80F-31D1-403F-8EFD-1603C83B2CD1}" type="datetimeFigureOut">
              <a:rPr lang="en-ID" smtClean="0"/>
              <a:t>25/08/2023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16BC6-66B2-44F5-AE3C-E3A54E7E5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A3D7B-C338-4D3E-B7E3-810B99ACF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B4CBE-B207-47F9-8A66-30D14204AD9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49078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DF84FB-1347-48C1-95E0-43F0ADC3C0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481C96-2CF7-4459-92A3-FAEB666F23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EE92B-29E1-4FF8-8698-77EDF7281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F80F-31D1-403F-8EFD-1603C83B2CD1}" type="datetimeFigureOut">
              <a:rPr lang="en-ID" smtClean="0"/>
              <a:t>25/08/2023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217ED-0C33-45DF-AD59-6A55FB664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A86D42-9FEE-435F-9C4D-8A191FA66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B4CBE-B207-47F9-8A66-30D14204AD9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9254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1D8F6-18BB-4767-AA3B-8D4D9B8EC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3BC6E-A251-4C50-89D7-F912B30EA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CE899A-8F63-4315-BDF5-1ED6DC214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F80F-31D1-403F-8EFD-1603C83B2CD1}" type="datetimeFigureOut">
              <a:rPr lang="en-ID" smtClean="0"/>
              <a:t>25/08/2023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3665B-2CA7-4E06-B40C-B6B48ADBB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D0098-498E-46A5-8BAD-34B9E3428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B4CBE-B207-47F9-8A66-30D14204AD9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47787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0E062-6C2B-4207-A587-78059E73F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DA19C-06AC-48CA-957D-7F10E6698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8C6A3-FD4F-419D-A151-324E1D06E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F80F-31D1-403F-8EFD-1603C83B2CD1}" type="datetimeFigureOut">
              <a:rPr lang="en-ID" smtClean="0"/>
              <a:t>25/08/2023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55D7F-BD02-4485-ADC7-546FEAB0C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4C7108-56F6-490B-A4DE-7390BFF9D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B4CBE-B207-47F9-8A66-30D14204AD9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58696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7F85F-8F03-46BF-A52D-3EC35C780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64D57-2548-4C6D-A8E4-4AD4D0EF8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073814-B8E3-4F21-B237-1925E5EC7B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1C5A61-B068-46C1-B1D8-B39D7902D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F80F-31D1-403F-8EFD-1603C83B2CD1}" type="datetimeFigureOut">
              <a:rPr lang="en-ID" smtClean="0"/>
              <a:t>25/08/2023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2B61BD-3A5F-4D78-AA0E-7C74E9368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277780-7706-4F1A-BE1A-A0675B3A9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B4CBE-B207-47F9-8A66-30D14204AD9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68588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67C96-E64C-47A2-894D-80DAF78B0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DC6E1-C46C-426E-96C1-03EF6D6832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A55390-8423-4631-9405-38D7EFCCEB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5C1FB3-A82A-41FB-B499-D7146CC71A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06B415-E931-4E2B-8D33-628C3FBED4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9001CA-4F91-4625-82D1-2117DEA59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F80F-31D1-403F-8EFD-1603C83B2CD1}" type="datetimeFigureOut">
              <a:rPr lang="en-ID" smtClean="0"/>
              <a:t>25/08/2023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D3DB55-8DE5-4FBB-BA82-8BF3565ED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E45180-67A1-410F-86EE-DFC44A4A8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B4CBE-B207-47F9-8A66-30D14204AD9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52939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91276-38A7-4E82-B823-74317A63B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5FAAB2-9628-49E6-A27C-FDC1B9D6E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F80F-31D1-403F-8EFD-1603C83B2CD1}" type="datetimeFigureOut">
              <a:rPr lang="en-ID" smtClean="0"/>
              <a:t>25/08/2023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32729D-4951-49D4-B005-3280725C8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A471D8-AF36-4CAE-AD88-022B5752B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B4CBE-B207-47F9-8A66-30D14204AD9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4349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4F85DF-6284-4E1E-8470-BA11D1C0A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F80F-31D1-403F-8EFD-1603C83B2CD1}" type="datetimeFigureOut">
              <a:rPr lang="en-ID" smtClean="0"/>
              <a:t>25/08/2023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25F88F-1729-4BB9-B058-8DE3771E8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012B92-097D-4161-8D4F-BCD29147E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B4CBE-B207-47F9-8A66-30D14204AD9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2496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713A-0AF7-4018-AB27-6619D245F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E7B2D-A907-426D-9C2F-7784502F0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BDB798-9110-447B-B74A-E123E300DB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9BF9FF-5467-4E39-AB87-B0F33370B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F80F-31D1-403F-8EFD-1603C83B2CD1}" type="datetimeFigureOut">
              <a:rPr lang="en-ID" smtClean="0"/>
              <a:t>25/08/2023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5141F8-6413-497F-A5BA-5EA9CE998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87547C-C5FA-43A5-903A-BD0F7A087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B4CBE-B207-47F9-8A66-30D14204AD9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34857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81BC6-F149-4ACF-882D-EB93D203C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D952DF-0995-4A37-A985-904238E820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FD4095-5D12-4FEB-AAFD-1D63807883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351940-0877-4B72-9EF8-C512DA4F4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F80F-31D1-403F-8EFD-1603C83B2CD1}" type="datetimeFigureOut">
              <a:rPr lang="en-ID" smtClean="0"/>
              <a:t>25/08/2023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F6B668-CEBE-411C-8B4C-3946A4AB2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5EA3B1-D179-4723-B0FE-7272571A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B4CBE-B207-47F9-8A66-30D14204AD9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3459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AA1D0B-813D-4320-BECC-69E61703F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EC1E65-63D0-47A7-945E-C0F9F68391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8A879-4784-493A-A807-3B81E32CCD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3F80F-31D1-403F-8EFD-1603C83B2CD1}" type="datetimeFigureOut">
              <a:rPr lang="en-ID" smtClean="0"/>
              <a:t>25/08/2023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B7BF7E-4DA1-441E-A38C-FF4B1866A4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19281-7D20-4502-9EFC-88EC0C352F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B4CBE-B207-47F9-8A66-30D14204AD9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06961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Untad_Pic1">
            <a:extLst>
              <a:ext uri="{FF2B5EF4-FFF2-40B4-BE49-F238E27FC236}">
                <a16:creationId xmlns:a16="http://schemas.microsoft.com/office/drawing/2014/main" id="{14959B99-2931-4163-8301-34F9E6BEB1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790" y="391980"/>
            <a:ext cx="1544128" cy="152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486F7CE-38D4-4672-90EB-B8557BD8E671}"/>
              </a:ext>
            </a:extLst>
          </p:cNvPr>
          <p:cNvSpPr txBox="1"/>
          <p:nvPr/>
        </p:nvSpPr>
        <p:spPr>
          <a:xfrm>
            <a:off x="2108718" y="2248678"/>
            <a:ext cx="9227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RAPAT EVALUASI PMB SM. GENAP 2022/2023 DAN RENCANA KEGIATAN SM. GANJIL 2023/2024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E3ADC1-5FD8-446A-A2FB-50F1732263D4}"/>
              </a:ext>
            </a:extLst>
          </p:cNvPr>
          <p:cNvSpPr txBox="1"/>
          <p:nvPr/>
        </p:nvSpPr>
        <p:spPr>
          <a:xfrm>
            <a:off x="3797559" y="2942743"/>
            <a:ext cx="54210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AGENDA:</a:t>
            </a:r>
          </a:p>
          <a:p>
            <a:pPr marL="342900" indent="-342900">
              <a:buAutoNum type="arabicPeriod"/>
            </a:pPr>
            <a:r>
              <a:rPr lang="en-US" dirty="0"/>
              <a:t>EVALUASI PEMBELAJARAN SM. GENAP 2022/2023</a:t>
            </a:r>
          </a:p>
          <a:p>
            <a:pPr marL="342900" indent="-342900">
              <a:buAutoNum type="arabicPeriod"/>
            </a:pPr>
            <a:r>
              <a:rPr lang="en-US" dirty="0"/>
              <a:t>PROFIL DATA MABA ANGK. X TAHUN 2023</a:t>
            </a:r>
          </a:p>
          <a:p>
            <a:pPr marL="342900" indent="-342900">
              <a:buAutoNum type="arabicPeriod"/>
            </a:pPr>
            <a:r>
              <a:rPr lang="en-US" dirty="0"/>
              <a:t>RENCANA PEMBELAJARAN SM. GANJIL 2023/2024</a:t>
            </a:r>
          </a:p>
          <a:p>
            <a:pPr marL="342900" indent="-342900">
              <a:buAutoNum type="arabicPeriod"/>
            </a:pPr>
            <a:r>
              <a:rPr lang="en-US" dirty="0"/>
              <a:t>AKREDITASI PRODI</a:t>
            </a:r>
            <a:endParaRPr lang="en-ID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30BFA6-D983-4EC7-9F5D-C8471434E4DA}"/>
              </a:ext>
            </a:extLst>
          </p:cNvPr>
          <p:cNvSpPr txBox="1"/>
          <p:nvPr/>
        </p:nvSpPr>
        <p:spPr>
          <a:xfrm>
            <a:off x="3151913" y="4843214"/>
            <a:ext cx="5739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Prof. Dr. Ir. I Wayan </a:t>
            </a:r>
            <a:r>
              <a:rPr lang="en-US" dirty="0" err="1"/>
              <a:t>Sutapa</a:t>
            </a:r>
            <a:r>
              <a:rPr lang="en-US" dirty="0"/>
              <a:t>, M. </a:t>
            </a:r>
            <a:r>
              <a:rPr lang="en-US" dirty="0" err="1"/>
              <a:t>Eng</a:t>
            </a:r>
            <a:r>
              <a:rPr lang="en-US" dirty="0"/>
              <a:t>/</a:t>
            </a:r>
            <a:r>
              <a:rPr lang="en-US" dirty="0" err="1"/>
              <a:t>Koprodi</a:t>
            </a:r>
            <a:r>
              <a:rPr lang="en-US" dirty="0"/>
              <a:t> S2 Teknik </a:t>
            </a:r>
            <a:r>
              <a:rPr lang="en-US" dirty="0" err="1"/>
              <a:t>Sipil</a:t>
            </a:r>
            <a:endParaRPr lang="en-ID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000B95-8715-4680-A716-F16FEA3F1716}"/>
              </a:ext>
            </a:extLst>
          </p:cNvPr>
          <p:cNvSpPr txBox="1"/>
          <p:nvPr/>
        </p:nvSpPr>
        <p:spPr>
          <a:xfrm>
            <a:off x="4562669" y="5635690"/>
            <a:ext cx="2369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Palu</a:t>
            </a:r>
            <a:r>
              <a:rPr lang="en-US" dirty="0"/>
              <a:t>, 26 </a:t>
            </a:r>
            <a:r>
              <a:rPr lang="en-US" dirty="0" err="1"/>
              <a:t>Agustus</a:t>
            </a:r>
            <a:r>
              <a:rPr lang="en-US" dirty="0"/>
              <a:t> 2023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6829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4BE72-1578-426F-8E19-552A0A28B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387" y="94537"/>
            <a:ext cx="10515600" cy="493291"/>
          </a:xfrm>
        </p:spPr>
        <p:txBody>
          <a:bodyPr>
            <a:normAutofit/>
          </a:bodyPr>
          <a:lstStyle/>
          <a:p>
            <a:r>
              <a:rPr lang="en-US" sz="2400" dirty="0"/>
              <a:t>EVALUASI PEMBELAJARAN SM. GENAP 2022/2023</a:t>
            </a:r>
            <a:endParaRPr lang="en-ID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10C28-66DA-4762-9AE2-D10A0FC6D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387" y="793102"/>
            <a:ext cx="11655491" cy="577564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000" dirty="0"/>
              <a:t>DPNA DAN NILAI PADA SIAT:</a:t>
            </a:r>
          </a:p>
          <a:p>
            <a:pPr marL="514350" indent="-514350">
              <a:buAutoNum type="arabicPeriod"/>
            </a:pPr>
            <a:r>
              <a:rPr lang="en-US" sz="2000" dirty="0"/>
              <a:t>KDK MANAJEMEN : SEMUA NILAI SUDAH MASUK</a:t>
            </a:r>
          </a:p>
          <a:p>
            <a:pPr marL="514350" indent="-514350">
              <a:buAutoNum type="arabicPeriod"/>
            </a:pPr>
            <a:r>
              <a:rPr lang="en-US" sz="2000" dirty="0"/>
              <a:t>KDK TRANSPORTASI : SEMUA NILAI SUDAH MASUK</a:t>
            </a:r>
          </a:p>
          <a:p>
            <a:pPr marL="514350" indent="-514350">
              <a:buAutoNum type="arabicPeriod"/>
            </a:pPr>
            <a:r>
              <a:rPr lang="en-US" sz="2000" dirty="0"/>
              <a:t>KDK AIR : SEMUA NILAI SUDAH MASUK</a:t>
            </a:r>
          </a:p>
          <a:p>
            <a:pPr marL="514350" indent="-514350">
              <a:buAutoNum type="arabicPeriod"/>
            </a:pPr>
            <a:r>
              <a:rPr lang="en-US" sz="2000" dirty="0">
                <a:solidFill>
                  <a:srgbClr val="FF0000"/>
                </a:solidFill>
              </a:rPr>
              <a:t>KDK STRUKTUR : NILAI YANG BELUM MASUK</a:t>
            </a:r>
          </a:p>
          <a:p>
            <a:pPr lvl="1">
              <a:buFontTx/>
              <a:buChar char="-"/>
            </a:pPr>
            <a:r>
              <a:rPr lang="en-US" sz="2000" dirty="0" err="1"/>
              <a:t>Stabilitas</a:t>
            </a:r>
            <a:r>
              <a:rPr lang="en-US" sz="2000" dirty="0"/>
              <a:t> dan </a:t>
            </a:r>
            <a:r>
              <a:rPr lang="en-US" sz="2000" dirty="0" err="1"/>
              <a:t>keandalan</a:t>
            </a:r>
            <a:r>
              <a:rPr lang="en-US" sz="2000" dirty="0"/>
              <a:t> </a:t>
            </a:r>
            <a:r>
              <a:rPr lang="en-US" sz="2000" dirty="0" err="1"/>
              <a:t>struktur</a:t>
            </a:r>
            <a:r>
              <a:rPr lang="en-US" sz="2000" dirty="0"/>
              <a:t> </a:t>
            </a:r>
          </a:p>
          <a:p>
            <a:pPr marL="989013" lvl="2" indent="-269875">
              <a:buFontTx/>
              <a:buChar char="-"/>
            </a:pPr>
            <a:r>
              <a:rPr lang="en-US" sz="1600" dirty="0" err="1"/>
              <a:t>Gidion</a:t>
            </a:r>
            <a:r>
              <a:rPr lang="en-US" sz="1600" dirty="0"/>
              <a:t> </a:t>
            </a:r>
            <a:r>
              <a:rPr lang="en-US" sz="1600" dirty="0" err="1"/>
              <a:t>Turu'allo</a:t>
            </a:r>
            <a:r>
              <a:rPr lang="en-US" sz="1600" dirty="0"/>
              <a:t>, ST., M.Sc., </a:t>
            </a:r>
            <a:r>
              <a:rPr lang="en-US" sz="1600" dirty="0" err="1"/>
              <a:t>Ph.D</a:t>
            </a:r>
            <a:r>
              <a:rPr lang="en-US" sz="1600" dirty="0"/>
              <a:t> (DPJ), </a:t>
            </a:r>
          </a:p>
          <a:p>
            <a:pPr marL="989013" lvl="2" indent="-269875">
              <a:buFontTx/>
              <a:buChar char="-"/>
            </a:pPr>
            <a:r>
              <a:rPr lang="en-US" sz="1600" dirty="0"/>
              <a:t>Ir. Andi </a:t>
            </a:r>
            <a:r>
              <a:rPr lang="en-US" sz="1600" dirty="0" err="1"/>
              <a:t>Arham</a:t>
            </a:r>
            <a:r>
              <a:rPr lang="en-US" sz="1600" dirty="0"/>
              <a:t> Adam, ST., MSc., </a:t>
            </a:r>
            <a:r>
              <a:rPr lang="en-US" sz="1600" dirty="0" err="1"/>
              <a:t>Ph.D</a:t>
            </a:r>
            <a:r>
              <a:rPr lang="en-US" sz="1600" dirty="0"/>
              <a:t>, </a:t>
            </a:r>
          </a:p>
          <a:p>
            <a:pPr marL="989013" lvl="2" indent="-269875">
              <a:buFontTx/>
              <a:buChar char="-"/>
            </a:pPr>
            <a:r>
              <a:rPr lang="en-US" sz="1600" dirty="0"/>
              <a:t>Dr. Ir. </a:t>
            </a:r>
            <a:r>
              <a:rPr lang="en-US" sz="1600" dirty="0" err="1"/>
              <a:t>Gusti</a:t>
            </a:r>
            <a:r>
              <a:rPr lang="en-US" sz="1600" dirty="0"/>
              <a:t> Made Oka, ST., MT</a:t>
            </a:r>
          </a:p>
          <a:p>
            <a:pPr lvl="1">
              <a:buFontTx/>
              <a:buChar char="-"/>
            </a:pPr>
            <a:r>
              <a:rPr lang="en-US" sz="2000" dirty="0" err="1"/>
              <a:t>Struktur</a:t>
            </a:r>
            <a:r>
              <a:rPr lang="en-US" sz="2000" dirty="0"/>
              <a:t> </a:t>
            </a:r>
            <a:r>
              <a:rPr lang="en-US" sz="2000" dirty="0" err="1"/>
              <a:t>bangunan</a:t>
            </a:r>
            <a:r>
              <a:rPr lang="en-US" sz="2000" dirty="0"/>
              <a:t> </a:t>
            </a:r>
            <a:r>
              <a:rPr lang="en-US" sz="2000" dirty="0" err="1"/>
              <a:t>tahan</a:t>
            </a:r>
            <a:r>
              <a:rPr lang="en-US" sz="2000" dirty="0"/>
              <a:t> </a:t>
            </a:r>
            <a:r>
              <a:rPr lang="en-US" sz="2000" dirty="0" err="1"/>
              <a:t>gempa</a:t>
            </a:r>
            <a:r>
              <a:rPr lang="en-US" sz="2000" dirty="0"/>
              <a:t> &amp; </a:t>
            </a:r>
            <a:r>
              <a:rPr lang="en-US" sz="2000" dirty="0" err="1"/>
              <a:t>ramah</a:t>
            </a:r>
            <a:r>
              <a:rPr lang="en-US" sz="2000" dirty="0"/>
              <a:t> </a:t>
            </a:r>
            <a:r>
              <a:rPr lang="en-US" sz="2000" dirty="0" err="1"/>
              <a:t>lingkungan</a:t>
            </a:r>
            <a:r>
              <a:rPr lang="en-US" sz="2000" dirty="0"/>
              <a:t> </a:t>
            </a:r>
          </a:p>
          <a:p>
            <a:pPr marL="989013" lvl="2" indent="-269875">
              <a:buFontTx/>
              <a:buChar char="-"/>
            </a:pPr>
            <a:r>
              <a:rPr lang="en-US" sz="1600" dirty="0" err="1"/>
              <a:t>Gidion</a:t>
            </a:r>
            <a:r>
              <a:rPr lang="en-US" sz="1600" dirty="0"/>
              <a:t> </a:t>
            </a:r>
            <a:r>
              <a:rPr lang="en-US" sz="1600" dirty="0" err="1"/>
              <a:t>Turu'allo</a:t>
            </a:r>
            <a:r>
              <a:rPr lang="en-US" sz="1600" dirty="0"/>
              <a:t>, ST., M.Sc., </a:t>
            </a:r>
            <a:r>
              <a:rPr lang="en-US" sz="1600" dirty="0" err="1"/>
              <a:t>Ph.D</a:t>
            </a:r>
            <a:r>
              <a:rPr lang="en-US" sz="1600" dirty="0"/>
              <a:t> (DPJ), </a:t>
            </a:r>
          </a:p>
          <a:p>
            <a:pPr marL="989013" lvl="2" indent="-269875">
              <a:buFontTx/>
              <a:buChar char="-"/>
            </a:pPr>
            <a:r>
              <a:rPr lang="en-US" sz="1600" dirty="0"/>
              <a:t>Dr. Ir. Anwar </a:t>
            </a:r>
            <a:r>
              <a:rPr lang="en-US" sz="1600" dirty="0" err="1"/>
              <a:t>Dolu</a:t>
            </a:r>
            <a:r>
              <a:rPr lang="en-US" sz="1600" dirty="0"/>
              <a:t>, ST., MT, </a:t>
            </a:r>
          </a:p>
          <a:p>
            <a:pPr marL="989013" lvl="2" indent="-269875">
              <a:buFontTx/>
              <a:buChar char="-"/>
            </a:pPr>
            <a:r>
              <a:rPr lang="en-US" sz="1600" dirty="0" err="1"/>
              <a:t>Atur</a:t>
            </a:r>
            <a:r>
              <a:rPr lang="en-US" sz="1600" dirty="0"/>
              <a:t> P.N. </a:t>
            </a:r>
            <a:r>
              <a:rPr lang="en-US" sz="1600" dirty="0" err="1"/>
              <a:t>Siregar</a:t>
            </a:r>
            <a:r>
              <a:rPr lang="en-US" sz="1600" dirty="0"/>
              <a:t>, ST, MSc., </a:t>
            </a:r>
            <a:r>
              <a:rPr lang="en-US" sz="1600" dirty="0" err="1"/>
              <a:t>Ph.D</a:t>
            </a:r>
            <a:endParaRPr lang="en-US" sz="1600" dirty="0"/>
          </a:p>
          <a:p>
            <a:pPr lvl="1">
              <a:buFontTx/>
              <a:buChar char="-"/>
            </a:pPr>
            <a:r>
              <a:rPr lang="en-US" sz="2000" dirty="0" err="1"/>
              <a:t>Aplikasi</a:t>
            </a:r>
            <a:r>
              <a:rPr lang="en-US" sz="2000" dirty="0"/>
              <a:t> </a:t>
            </a:r>
            <a:r>
              <a:rPr lang="en-US" sz="2000" dirty="0" err="1"/>
              <a:t>komputer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rekayasa</a:t>
            </a:r>
            <a:r>
              <a:rPr lang="en-US" sz="2000" dirty="0"/>
              <a:t> </a:t>
            </a:r>
            <a:r>
              <a:rPr lang="en-US" sz="2000" dirty="0" err="1"/>
              <a:t>struktur</a:t>
            </a:r>
            <a:r>
              <a:rPr lang="en-US" sz="2000" dirty="0"/>
              <a:t> </a:t>
            </a:r>
          </a:p>
          <a:p>
            <a:pPr marL="989013" lvl="2" indent="-269875">
              <a:buFontTx/>
              <a:buChar char="-"/>
            </a:pPr>
            <a:r>
              <a:rPr lang="en-US" sz="1600" dirty="0"/>
              <a:t>Dr. Ir. Anwar </a:t>
            </a:r>
            <a:r>
              <a:rPr lang="en-US" sz="1600" dirty="0" err="1"/>
              <a:t>Dollu</a:t>
            </a:r>
            <a:r>
              <a:rPr lang="en-US" sz="1600" dirty="0"/>
              <a:t>, ST., MT (DPJ)</a:t>
            </a:r>
          </a:p>
          <a:p>
            <a:pPr marL="989013" lvl="2" indent="-269875">
              <a:buFontTx/>
              <a:buChar char="-"/>
            </a:pPr>
            <a:r>
              <a:rPr lang="en-US" sz="1600" dirty="0" err="1"/>
              <a:t>Atur</a:t>
            </a:r>
            <a:r>
              <a:rPr lang="en-US" sz="1600" dirty="0"/>
              <a:t> P.N. </a:t>
            </a:r>
            <a:r>
              <a:rPr lang="en-US" sz="1600" dirty="0" err="1"/>
              <a:t>Siregar</a:t>
            </a:r>
            <a:r>
              <a:rPr lang="en-US" sz="1600" dirty="0"/>
              <a:t>, ST, MSc., </a:t>
            </a:r>
            <a:r>
              <a:rPr lang="en-US" sz="1600" dirty="0" err="1"/>
              <a:t>Ph.D</a:t>
            </a:r>
            <a:endParaRPr lang="en-US" sz="1600" dirty="0"/>
          </a:p>
          <a:p>
            <a:pPr marL="989013" lvl="2" indent="-269875">
              <a:buFontTx/>
              <a:buChar char="-"/>
            </a:pPr>
            <a:r>
              <a:rPr lang="en-US" sz="1600" dirty="0"/>
              <a:t>Dr. </a:t>
            </a:r>
            <a:r>
              <a:rPr lang="en-US" sz="1600" dirty="0" err="1"/>
              <a:t>Fatmawati</a:t>
            </a:r>
            <a:r>
              <a:rPr lang="en-US" sz="1600" dirty="0"/>
              <a:t> Amir, ST., MT</a:t>
            </a:r>
          </a:p>
          <a:p>
            <a:pPr marL="514350" indent="-514350">
              <a:buAutoNum type="arabicPeriod"/>
            </a:pPr>
            <a:r>
              <a:rPr lang="en-US" sz="2000" dirty="0">
                <a:solidFill>
                  <a:srgbClr val="FF0000"/>
                </a:solidFill>
              </a:rPr>
              <a:t>KDK GEOTEKNIK : NILAI YANG BELUM MASUK</a:t>
            </a:r>
          </a:p>
          <a:p>
            <a:pPr lvl="1">
              <a:buFontTx/>
              <a:buChar char="-"/>
            </a:pPr>
            <a:r>
              <a:rPr lang="en-US" sz="2000" dirty="0" err="1"/>
              <a:t>Hidrogeologi</a:t>
            </a:r>
            <a:r>
              <a:rPr lang="en-US" sz="2000" dirty="0"/>
              <a:t> </a:t>
            </a:r>
          </a:p>
          <a:p>
            <a:pPr marL="895350" lvl="2" indent="-176213">
              <a:buFontTx/>
              <a:buChar char="-"/>
            </a:pPr>
            <a:r>
              <a:rPr lang="en-US" sz="1600" dirty="0"/>
              <a:t>Dr. </a:t>
            </a:r>
            <a:r>
              <a:rPr lang="en-US" sz="1600" dirty="0" err="1"/>
              <a:t>Sukiman</a:t>
            </a:r>
            <a:r>
              <a:rPr lang="en-US" sz="1600" dirty="0"/>
              <a:t> </a:t>
            </a:r>
            <a:r>
              <a:rPr lang="en-US" sz="1600" dirty="0" err="1"/>
              <a:t>Nurdin</a:t>
            </a:r>
            <a:r>
              <a:rPr lang="en-US" sz="1600" dirty="0"/>
              <a:t>, ST., </a:t>
            </a:r>
            <a:r>
              <a:rPr lang="en-US" sz="1600" dirty="0" err="1"/>
              <a:t>M.Sc</a:t>
            </a:r>
            <a:r>
              <a:rPr lang="en-US" sz="1600" dirty="0"/>
              <a:t> (DPJ)</a:t>
            </a:r>
          </a:p>
          <a:p>
            <a:pPr marL="895350" lvl="2" indent="-176213">
              <a:buFontTx/>
              <a:buChar char="-"/>
            </a:pPr>
            <a:r>
              <a:rPr lang="en-US" sz="1600" dirty="0"/>
              <a:t>Dr. Ir. </a:t>
            </a:r>
            <a:r>
              <a:rPr lang="en-US" sz="1600" dirty="0" err="1"/>
              <a:t>Zeffitni</a:t>
            </a:r>
            <a:r>
              <a:rPr lang="en-US" sz="1600" dirty="0"/>
              <a:t>, </a:t>
            </a:r>
            <a:r>
              <a:rPr lang="en-US" sz="1600" dirty="0" err="1"/>
              <a:t>Spd</a:t>
            </a:r>
            <a:r>
              <a:rPr lang="en-US" sz="1600" dirty="0"/>
              <a:t>., MT</a:t>
            </a:r>
          </a:p>
          <a:p>
            <a:pPr lvl="1">
              <a:buFontTx/>
              <a:buChar char="-"/>
            </a:pPr>
            <a:r>
              <a:rPr lang="en-ID" sz="2000" dirty="0" err="1"/>
              <a:t>Rekayasa</a:t>
            </a:r>
            <a:r>
              <a:rPr lang="en-ID" sz="2000" dirty="0"/>
              <a:t> </a:t>
            </a:r>
            <a:r>
              <a:rPr lang="en-ID" sz="2000" dirty="0" err="1"/>
              <a:t>Pondasi</a:t>
            </a:r>
            <a:r>
              <a:rPr lang="en-ID" sz="2000" dirty="0"/>
              <a:t> </a:t>
            </a:r>
            <a:r>
              <a:rPr lang="en-ID" sz="2000" dirty="0" err="1"/>
              <a:t>Lanjut</a:t>
            </a:r>
            <a:r>
              <a:rPr lang="en-ID" sz="2000" dirty="0"/>
              <a:t> </a:t>
            </a:r>
          </a:p>
          <a:p>
            <a:pPr marL="895350" lvl="2" indent="-176213">
              <a:buFontTx/>
              <a:buChar char="-"/>
            </a:pPr>
            <a:r>
              <a:rPr lang="en-ID" sz="1600" dirty="0" err="1"/>
              <a:t>Dr.</a:t>
            </a:r>
            <a:r>
              <a:rPr lang="en-ID" sz="1600" dirty="0"/>
              <a:t> </a:t>
            </a:r>
            <a:r>
              <a:rPr lang="en-ID" sz="1600" dirty="0" err="1"/>
              <a:t>Sriyati</a:t>
            </a:r>
            <a:r>
              <a:rPr lang="en-ID" sz="1600" dirty="0"/>
              <a:t> </a:t>
            </a:r>
            <a:r>
              <a:rPr lang="en-ID" sz="1600" dirty="0" err="1"/>
              <a:t>Ramadhani</a:t>
            </a:r>
            <a:r>
              <a:rPr lang="en-ID" sz="1600" dirty="0"/>
              <a:t>, ST., MT (DPJ)</a:t>
            </a:r>
          </a:p>
          <a:p>
            <a:pPr marL="895350" lvl="2" indent="-176213">
              <a:buFontTx/>
              <a:buChar char="-"/>
            </a:pPr>
            <a:r>
              <a:rPr lang="en-ID" sz="1600" dirty="0" err="1"/>
              <a:t>Dr.</a:t>
            </a:r>
            <a:r>
              <a:rPr lang="en-ID" sz="1600" dirty="0"/>
              <a:t> Arifin B, ST., MT</a:t>
            </a:r>
          </a:p>
        </p:txBody>
      </p:sp>
    </p:spTree>
    <p:extLst>
      <p:ext uri="{BB962C8B-B14F-4D97-AF65-F5344CB8AC3E}">
        <p14:creationId xmlns:p14="http://schemas.microsoft.com/office/powerpoint/2010/main" val="1644677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38F2E-F3C7-4C5E-AAFB-D373DC0AB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596" y="206506"/>
            <a:ext cx="10598020" cy="754548"/>
          </a:xfrm>
        </p:spPr>
        <p:txBody>
          <a:bodyPr>
            <a:normAutofit/>
          </a:bodyPr>
          <a:lstStyle/>
          <a:p>
            <a:r>
              <a:rPr lang="en-US" sz="2400" b="1" dirty="0"/>
              <a:t>EVALUASI PEMBELAJARAN SM. GENAP 2022/2023……….</a:t>
            </a:r>
            <a:r>
              <a:rPr lang="en-US" sz="2400" b="1" dirty="0" err="1"/>
              <a:t>lanjutan</a:t>
            </a:r>
            <a:endParaRPr lang="en-ID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7456A-B023-4CB3-92DF-81FC124A9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596" y="961054"/>
            <a:ext cx="11624388" cy="569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Seminar Proposal, Seminar Hasil dan </a:t>
            </a:r>
            <a:r>
              <a:rPr lang="en-US" sz="2400" dirty="0" err="1"/>
              <a:t>Ujian</a:t>
            </a:r>
            <a:r>
              <a:rPr lang="en-US" sz="2400" dirty="0"/>
              <a:t> Akhir</a:t>
            </a:r>
            <a:endParaRPr lang="en-ID" sz="24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55DA25C-A885-450C-A58F-EA1584FA7A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941806"/>
              </p:ext>
            </p:extLst>
          </p:nvPr>
        </p:nvGraphicFramePr>
        <p:xfrm>
          <a:off x="2649894" y="1864892"/>
          <a:ext cx="5281125" cy="21099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3403">
                  <a:extLst>
                    <a:ext uri="{9D8B030D-6E8A-4147-A177-3AD203B41FA5}">
                      <a16:colId xmlns:a16="http://schemas.microsoft.com/office/drawing/2014/main" val="995643287"/>
                    </a:ext>
                  </a:extLst>
                </a:gridCol>
                <a:gridCol w="1334498">
                  <a:extLst>
                    <a:ext uri="{9D8B030D-6E8A-4147-A177-3AD203B41FA5}">
                      <a16:colId xmlns:a16="http://schemas.microsoft.com/office/drawing/2014/main" val="1779635654"/>
                    </a:ext>
                  </a:extLst>
                </a:gridCol>
                <a:gridCol w="1023621">
                  <a:extLst>
                    <a:ext uri="{9D8B030D-6E8A-4147-A177-3AD203B41FA5}">
                      <a16:colId xmlns:a16="http://schemas.microsoft.com/office/drawing/2014/main" val="4072285555"/>
                    </a:ext>
                  </a:extLst>
                </a:gridCol>
                <a:gridCol w="944006">
                  <a:extLst>
                    <a:ext uri="{9D8B030D-6E8A-4147-A177-3AD203B41FA5}">
                      <a16:colId xmlns:a16="http://schemas.microsoft.com/office/drawing/2014/main" val="3520544357"/>
                    </a:ext>
                  </a:extLst>
                </a:gridCol>
                <a:gridCol w="1205597">
                  <a:extLst>
                    <a:ext uri="{9D8B030D-6E8A-4147-A177-3AD203B41FA5}">
                      <a16:colId xmlns:a16="http://schemas.microsoft.com/office/drawing/2014/main" val="4041746273"/>
                    </a:ext>
                  </a:extLst>
                </a:gridCol>
              </a:tblGrid>
              <a:tr h="36862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D" sz="1100" u="none" strike="noStrike">
                          <a:effectLst/>
                        </a:rPr>
                        <a:t>NO</a:t>
                      </a:r>
                      <a:endParaRPr lang="en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D" sz="1100" u="none" strike="noStrike" dirty="0">
                          <a:effectLst/>
                        </a:rPr>
                        <a:t>ANGKATAN/JUMLAH</a:t>
                      </a:r>
                      <a:endParaRPr lang="en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ID" sz="1100" u="none" strike="noStrike" dirty="0">
                          <a:effectLst/>
                        </a:rPr>
                        <a:t>STATUS MAHASISWA</a:t>
                      </a:r>
                      <a:endParaRPr lang="en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451811"/>
                  </a:ext>
                </a:extLst>
              </a:tr>
              <a:tr h="368622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100" u="none" strike="noStrike">
                          <a:effectLst/>
                        </a:rPr>
                        <a:t>PROPOSAL</a:t>
                      </a:r>
                      <a:endParaRPr lang="en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100" u="none" strike="noStrike">
                          <a:effectLst/>
                        </a:rPr>
                        <a:t>HASIL</a:t>
                      </a:r>
                      <a:endParaRPr lang="en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100" u="none" strike="noStrike">
                          <a:effectLst/>
                        </a:rPr>
                        <a:t>TUTUP</a:t>
                      </a:r>
                      <a:endParaRPr lang="en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46057731"/>
                  </a:ext>
                </a:extLst>
              </a:tr>
              <a:tr h="457568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100" u="none" strike="noStrike">
                          <a:effectLst/>
                        </a:rPr>
                        <a:t>1</a:t>
                      </a:r>
                      <a:endParaRPr lang="en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100" u="none" strike="noStrike" dirty="0">
                          <a:effectLst/>
                        </a:rPr>
                        <a:t>2020/ 39</a:t>
                      </a:r>
                      <a:endParaRPr lang="en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200" u="none" strike="noStrike">
                          <a:effectLst/>
                        </a:rPr>
                        <a:t>18</a:t>
                      </a:r>
                      <a:endParaRPr lang="en-ID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200" u="none" strike="noStrike">
                          <a:effectLst/>
                        </a:rPr>
                        <a:t>2</a:t>
                      </a:r>
                      <a:endParaRPr lang="en-ID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200" u="none" strike="noStrike">
                          <a:effectLst/>
                        </a:rPr>
                        <a:t>13</a:t>
                      </a:r>
                      <a:endParaRPr lang="en-ID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42381844"/>
                  </a:ext>
                </a:extLst>
              </a:tr>
              <a:tr h="457568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100" u="none" strike="noStrike">
                          <a:effectLst/>
                        </a:rPr>
                        <a:t>2</a:t>
                      </a:r>
                      <a:endParaRPr lang="en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100" u="none" strike="noStrike" dirty="0">
                          <a:effectLst/>
                        </a:rPr>
                        <a:t>2021/ 40</a:t>
                      </a:r>
                      <a:endParaRPr lang="en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200" u="none" strike="noStrike">
                          <a:effectLst/>
                        </a:rPr>
                        <a:t>15</a:t>
                      </a:r>
                      <a:endParaRPr lang="en-ID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200" u="none" strike="noStrike">
                          <a:effectLst/>
                        </a:rPr>
                        <a:t>-</a:t>
                      </a:r>
                      <a:endParaRPr lang="en-ID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200" u="none" strike="noStrike">
                          <a:effectLst/>
                        </a:rPr>
                        <a:t>5</a:t>
                      </a:r>
                      <a:endParaRPr lang="en-ID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61255549"/>
                  </a:ext>
                </a:extLst>
              </a:tr>
              <a:tr h="457568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100" u="none" strike="noStrike">
                          <a:effectLst/>
                        </a:rPr>
                        <a:t>3</a:t>
                      </a:r>
                      <a:endParaRPr lang="en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100" u="none" strike="noStrike" dirty="0">
                          <a:effectLst/>
                        </a:rPr>
                        <a:t>2022/ 43</a:t>
                      </a:r>
                      <a:endParaRPr lang="en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200" u="none" strike="noStrike">
                          <a:effectLst/>
                        </a:rPr>
                        <a:t>10</a:t>
                      </a:r>
                      <a:endParaRPr lang="en-ID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200" u="none" strike="noStrike">
                          <a:effectLst/>
                        </a:rPr>
                        <a:t>1</a:t>
                      </a:r>
                      <a:endParaRPr lang="en-ID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200" u="none" strike="noStrike" dirty="0">
                          <a:effectLst/>
                        </a:rPr>
                        <a:t>-</a:t>
                      </a:r>
                      <a:endParaRPr lang="en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0048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8656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CC7BC-1F24-40C4-9633-0CE64C0A8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049" y="150522"/>
            <a:ext cx="10515600" cy="633249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PROFIL DATA MABA ANGK. X TAHUN 2023</a:t>
            </a:r>
            <a:endParaRPr lang="en-ID" sz="2400" dirty="0">
              <a:solidFill>
                <a:srgbClr val="FF0000"/>
              </a:solidFill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3B6EDFD-F535-43B5-8B7D-57BF592ADE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9884121"/>
              </p:ext>
            </p:extLst>
          </p:nvPr>
        </p:nvGraphicFramePr>
        <p:xfrm>
          <a:off x="143070" y="783771"/>
          <a:ext cx="4037044" cy="2645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38F4F4E-E9A0-4A4D-A416-56D86ED4A7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0802787"/>
              </p:ext>
            </p:extLst>
          </p:nvPr>
        </p:nvGraphicFramePr>
        <p:xfrm>
          <a:off x="143070" y="369025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08C4732-3DE3-49CE-8691-A99798A3AC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8384644"/>
              </p:ext>
            </p:extLst>
          </p:nvPr>
        </p:nvGraphicFramePr>
        <p:xfrm>
          <a:off x="6307493" y="289248"/>
          <a:ext cx="5671457" cy="3331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BF014177-4604-41DD-8BEB-77629560F0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0932692"/>
              </p:ext>
            </p:extLst>
          </p:nvPr>
        </p:nvGraphicFramePr>
        <p:xfrm>
          <a:off x="6842449" y="3620279"/>
          <a:ext cx="4699518" cy="308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72247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C8278-31F7-405A-9406-A4411A5C4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364" y="141191"/>
            <a:ext cx="10515600" cy="64258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PROFIL DATA MABA ANGK. X TAHUN 2023……</a:t>
            </a:r>
            <a:r>
              <a:rPr lang="en-US" sz="2400" dirty="0" err="1">
                <a:solidFill>
                  <a:srgbClr val="FF0000"/>
                </a:solidFill>
              </a:rPr>
              <a:t>lanjutan</a:t>
            </a:r>
            <a:endParaRPr lang="en-ID" sz="24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2DF4798-58EF-4E28-94C6-47E73EBCC4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709013"/>
              </p:ext>
            </p:extLst>
          </p:nvPr>
        </p:nvGraphicFramePr>
        <p:xfrm>
          <a:off x="278364" y="690465"/>
          <a:ext cx="4778828" cy="58969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2188">
                  <a:extLst>
                    <a:ext uri="{9D8B030D-6E8A-4147-A177-3AD203B41FA5}">
                      <a16:colId xmlns:a16="http://schemas.microsoft.com/office/drawing/2014/main" val="2707436196"/>
                    </a:ext>
                  </a:extLst>
                </a:gridCol>
                <a:gridCol w="2263498">
                  <a:extLst>
                    <a:ext uri="{9D8B030D-6E8A-4147-A177-3AD203B41FA5}">
                      <a16:colId xmlns:a16="http://schemas.microsoft.com/office/drawing/2014/main" val="722717869"/>
                    </a:ext>
                  </a:extLst>
                </a:gridCol>
                <a:gridCol w="2133142">
                  <a:extLst>
                    <a:ext uri="{9D8B030D-6E8A-4147-A177-3AD203B41FA5}">
                      <a16:colId xmlns:a16="http://schemas.microsoft.com/office/drawing/2014/main" val="1514832004"/>
                    </a:ext>
                  </a:extLst>
                </a:gridCol>
              </a:tblGrid>
              <a:tr h="173439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No.</a:t>
                      </a:r>
                      <a:endParaRPr lang="en-ID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 dirty="0">
                          <a:effectLst/>
                        </a:rPr>
                        <a:t>Nama</a:t>
                      </a:r>
                      <a:endParaRPr lang="en-ID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Nama KDK</a:t>
                      </a:r>
                      <a:endParaRPr lang="en-ID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val="2360661870"/>
                  </a:ext>
                </a:extLst>
              </a:tr>
              <a:tr h="173439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A. </a:t>
                      </a:r>
                      <a:endParaRPr lang="en-ID" sz="8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KDK </a:t>
                      </a:r>
                      <a:r>
                        <a:rPr lang="en-ID" sz="800" u="none" strike="noStrike" dirty="0" err="1">
                          <a:solidFill>
                            <a:srgbClr val="00B0F0"/>
                          </a:solidFill>
                          <a:effectLst/>
                        </a:rPr>
                        <a:t>Geoteknik</a:t>
                      </a:r>
                      <a:endParaRPr lang="en-ID" sz="8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val="2074341344"/>
                  </a:ext>
                </a:extLst>
              </a:tr>
              <a:tr h="173439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1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FITRARIANSYAH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Geoteknik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val="3553358927"/>
                  </a:ext>
                </a:extLst>
              </a:tr>
              <a:tr h="173439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2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MUHAMMAD TAHIR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Geoteknik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val="4144740738"/>
                  </a:ext>
                </a:extLst>
              </a:tr>
              <a:tr h="173439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3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Amiruddin Ahmad Abuhadjim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Geoteknik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val="4223441303"/>
                  </a:ext>
                </a:extLst>
              </a:tr>
              <a:tr h="173439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4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APRIANTO M.ALWI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Geoteknik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val="1470422439"/>
                  </a:ext>
                </a:extLst>
              </a:tr>
              <a:tr h="173439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5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SAUMUDDIN SAMATAN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Geoteknik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val="2542041750"/>
                  </a:ext>
                </a:extLst>
              </a:tr>
              <a:tr h="173439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6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Dewi Lestari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Geoteknik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val="1677636203"/>
                  </a:ext>
                </a:extLst>
              </a:tr>
              <a:tr h="173439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7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SARI RATNA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Geoteknik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val="1447934928"/>
                  </a:ext>
                </a:extLst>
              </a:tr>
              <a:tr h="173439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8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Syaiful ibrahim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Geoteknik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val="2206922170"/>
                  </a:ext>
                </a:extLst>
              </a:tr>
              <a:tr h="173439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9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Eka Dewi Syamsurya 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Geoteknik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val="2589208554"/>
                  </a:ext>
                </a:extLst>
              </a:tr>
              <a:tr h="173439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10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Nurhasanah Dg Matorang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Geoteknik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val="3341358544"/>
                  </a:ext>
                </a:extLst>
              </a:tr>
              <a:tr h="173439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11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Riyan Hidayat Hariru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Geoteknik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val="445901286"/>
                  </a:ext>
                </a:extLst>
              </a:tr>
              <a:tr h="173439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B.</a:t>
                      </a:r>
                      <a:endParaRPr lang="en-ID" sz="8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KDK </a:t>
                      </a:r>
                      <a:r>
                        <a:rPr lang="en-ID" sz="800" u="none" strike="noStrike" dirty="0" err="1">
                          <a:solidFill>
                            <a:srgbClr val="00B0F0"/>
                          </a:solidFill>
                          <a:effectLst/>
                        </a:rPr>
                        <a:t>Struktur</a:t>
                      </a:r>
                      <a:endParaRPr lang="en-ID" sz="8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D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val="1082501932"/>
                  </a:ext>
                </a:extLst>
              </a:tr>
              <a:tr h="173439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1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BILLY HARIANTO TANAK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Struktur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val="3589848791"/>
                  </a:ext>
                </a:extLst>
              </a:tr>
              <a:tr h="173439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2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Harsin Hamrut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Struktur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val="2482984393"/>
                  </a:ext>
                </a:extLst>
              </a:tr>
              <a:tr h="173439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3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AGUS PM LAMBAGA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Struktur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val="2067923727"/>
                  </a:ext>
                </a:extLst>
              </a:tr>
              <a:tr h="173439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4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Lia Oktaviani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Struktur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val="3186325239"/>
                  </a:ext>
                </a:extLst>
              </a:tr>
              <a:tr h="173439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5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ANDINI EIREN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Struktur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val="789163317"/>
                  </a:ext>
                </a:extLst>
              </a:tr>
              <a:tr h="173439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6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Nursyamsia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Struktur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val="3766471752"/>
                  </a:ext>
                </a:extLst>
              </a:tr>
              <a:tr h="173439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7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Egi Hendrawan 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Struktur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val="332957412"/>
                  </a:ext>
                </a:extLst>
              </a:tr>
              <a:tr h="173439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8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ABD. ARAS NUR, ST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Struktur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val="1008898111"/>
                  </a:ext>
                </a:extLst>
              </a:tr>
              <a:tr h="173439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9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STANISLAUS PIZARDY LOZAREND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Struktur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val="2481036615"/>
                  </a:ext>
                </a:extLst>
              </a:tr>
              <a:tr h="173439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10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Ajeng Fatma Sari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Struktur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val="1901578477"/>
                  </a:ext>
                </a:extLst>
              </a:tr>
              <a:tr h="173439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C.</a:t>
                      </a:r>
                      <a:endParaRPr lang="en-ID" sz="8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KDK </a:t>
                      </a:r>
                      <a:r>
                        <a:rPr lang="en-ID" sz="800" u="none" strike="noStrike" dirty="0" err="1">
                          <a:solidFill>
                            <a:srgbClr val="00B0F0"/>
                          </a:solidFill>
                          <a:effectLst/>
                        </a:rPr>
                        <a:t>Keairan</a:t>
                      </a:r>
                      <a:endParaRPr lang="en-ID" sz="8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D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val="1031799134"/>
                  </a:ext>
                </a:extLst>
              </a:tr>
              <a:tr h="173439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1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FIldawati yuningsi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Keairan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val="2475680658"/>
                  </a:ext>
                </a:extLst>
              </a:tr>
              <a:tr h="173439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2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Raka Vargorio Lipu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Keairan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val="1900615370"/>
                  </a:ext>
                </a:extLst>
              </a:tr>
              <a:tr h="173439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3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Rahmawati Y. Mingge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Keairan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val="3491317571"/>
                  </a:ext>
                </a:extLst>
              </a:tr>
              <a:tr h="173439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4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I WAYAN JIHAN PRAMANA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Keairan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val="3136236095"/>
                  </a:ext>
                </a:extLst>
              </a:tr>
              <a:tr h="173439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5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Halidiyah Faradilah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Keairan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val="3487256293"/>
                  </a:ext>
                </a:extLst>
              </a:tr>
              <a:tr h="173439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6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Anissa Novriyana Dewi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Keairan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val="4225280552"/>
                  </a:ext>
                </a:extLst>
              </a:tr>
              <a:tr h="173439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7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ABDUL RAFIK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Keairan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val="3645134619"/>
                  </a:ext>
                </a:extLst>
              </a:tr>
              <a:tr h="173439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8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Nabil Muhamad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Keairan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val="2368587304"/>
                  </a:ext>
                </a:extLst>
              </a:tr>
              <a:tr h="173439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9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Wayan 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 dirty="0">
                          <a:effectLst/>
                        </a:rPr>
                        <a:t>KDK </a:t>
                      </a:r>
                      <a:r>
                        <a:rPr lang="en-ID" sz="800" u="none" strike="noStrike" dirty="0" err="1">
                          <a:effectLst/>
                        </a:rPr>
                        <a:t>Keairan</a:t>
                      </a:r>
                      <a:endParaRPr lang="en-ID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val="11394124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4B6558B-0A33-4E7B-9F75-5B4A45F257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03033"/>
              </p:ext>
            </p:extLst>
          </p:nvPr>
        </p:nvGraphicFramePr>
        <p:xfrm>
          <a:off x="5877023" y="690464"/>
          <a:ext cx="5170423" cy="58969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3505">
                  <a:extLst>
                    <a:ext uri="{9D8B030D-6E8A-4147-A177-3AD203B41FA5}">
                      <a16:colId xmlns:a16="http://schemas.microsoft.com/office/drawing/2014/main" val="441255265"/>
                    </a:ext>
                  </a:extLst>
                </a:gridCol>
                <a:gridCol w="2448979">
                  <a:extLst>
                    <a:ext uri="{9D8B030D-6E8A-4147-A177-3AD203B41FA5}">
                      <a16:colId xmlns:a16="http://schemas.microsoft.com/office/drawing/2014/main" val="1362249438"/>
                    </a:ext>
                  </a:extLst>
                </a:gridCol>
                <a:gridCol w="2307939">
                  <a:extLst>
                    <a:ext uri="{9D8B030D-6E8A-4147-A177-3AD203B41FA5}">
                      <a16:colId xmlns:a16="http://schemas.microsoft.com/office/drawing/2014/main" val="623748175"/>
                    </a:ext>
                  </a:extLst>
                </a:gridCol>
              </a:tblGrid>
              <a:tr h="143827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D.</a:t>
                      </a:r>
                      <a:endParaRPr lang="en-ID" sz="8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KDK </a:t>
                      </a:r>
                      <a:r>
                        <a:rPr lang="en-ID" sz="800" u="none" strike="noStrike" dirty="0" err="1">
                          <a:solidFill>
                            <a:srgbClr val="00B0F0"/>
                          </a:solidFill>
                          <a:effectLst/>
                        </a:rPr>
                        <a:t>Transportasi</a:t>
                      </a:r>
                      <a:endParaRPr lang="en-ID" sz="8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D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extLst>
                  <a:ext uri="{0D108BD9-81ED-4DB2-BD59-A6C34878D82A}">
                    <a16:rowId xmlns:a16="http://schemas.microsoft.com/office/drawing/2014/main" val="3730437133"/>
                  </a:ext>
                </a:extLst>
              </a:tr>
              <a:tr h="143827">
                <a:tc>
                  <a:txBody>
                    <a:bodyPr/>
                    <a:lstStyle/>
                    <a:p>
                      <a:pPr algn="r" fontAlgn="b"/>
                      <a:r>
                        <a:rPr lang="en-ID" sz="800" u="none" strike="noStrike">
                          <a:effectLst/>
                        </a:rPr>
                        <a:t>1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>
                          <a:effectLst/>
                        </a:rPr>
                        <a:t>I R W A N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Transportasi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extLst>
                  <a:ext uri="{0D108BD9-81ED-4DB2-BD59-A6C34878D82A}">
                    <a16:rowId xmlns:a16="http://schemas.microsoft.com/office/drawing/2014/main" val="2588489254"/>
                  </a:ext>
                </a:extLst>
              </a:tr>
              <a:tr h="143827">
                <a:tc>
                  <a:txBody>
                    <a:bodyPr/>
                    <a:lstStyle/>
                    <a:p>
                      <a:pPr algn="r" fontAlgn="b"/>
                      <a:r>
                        <a:rPr lang="en-ID" sz="800" u="none" strike="noStrike">
                          <a:effectLst/>
                        </a:rPr>
                        <a:t>2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Novia Nurwidiyanti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Transportasi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extLst>
                  <a:ext uri="{0D108BD9-81ED-4DB2-BD59-A6C34878D82A}">
                    <a16:rowId xmlns:a16="http://schemas.microsoft.com/office/drawing/2014/main" val="2028499764"/>
                  </a:ext>
                </a:extLst>
              </a:tr>
              <a:tr h="143827">
                <a:tc>
                  <a:txBody>
                    <a:bodyPr/>
                    <a:lstStyle/>
                    <a:p>
                      <a:pPr algn="r" fontAlgn="b"/>
                      <a:r>
                        <a:rPr lang="en-ID" sz="800" u="none" strike="noStrike">
                          <a:effectLst/>
                        </a:rPr>
                        <a:t>3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RANDY BRAMESTA PUTRA PRATAMA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Transportasi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extLst>
                  <a:ext uri="{0D108BD9-81ED-4DB2-BD59-A6C34878D82A}">
                    <a16:rowId xmlns:a16="http://schemas.microsoft.com/office/drawing/2014/main" val="1493991263"/>
                  </a:ext>
                </a:extLst>
              </a:tr>
              <a:tr h="143827">
                <a:tc>
                  <a:txBody>
                    <a:bodyPr/>
                    <a:lstStyle/>
                    <a:p>
                      <a:pPr algn="r" fontAlgn="b"/>
                      <a:r>
                        <a:rPr lang="en-ID" sz="800" u="none" strike="noStrike">
                          <a:effectLst/>
                        </a:rPr>
                        <a:t>4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NURUL KHAMELYAH IMRAN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Transportasi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extLst>
                  <a:ext uri="{0D108BD9-81ED-4DB2-BD59-A6C34878D82A}">
                    <a16:rowId xmlns:a16="http://schemas.microsoft.com/office/drawing/2014/main" val="2801315477"/>
                  </a:ext>
                </a:extLst>
              </a:tr>
              <a:tr h="143827">
                <a:tc>
                  <a:txBody>
                    <a:bodyPr/>
                    <a:lstStyle/>
                    <a:p>
                      <a:pPr algn="r" fontAlgn="b"/>
                      <a:r>
                        <a:rPr lang="en-ID" sz="800" u="none" strike="noStrike">
                          <a:effectLst/>
                        </a:rPr>
                        <a:t>5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Raynaldi Dwi Syahputra, S.S.T (TD)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Transportasi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extLst>
                  <a:ext uri="{0D108BD9-81ED-4DB2-BD59-A6C34878D82A}">
                    <a16:rowId xmlns:a16="http://schemas.microsoft.com/office/drawing/2014/main" val="459072006"/>
                  </a:ext>
                </a:extLst>
              </a:tr>
              <a:tr h="143827">
                <a:tc>
                  <a:txBody>
                    <a:bodyPr/>
                    <a:lstStyle/>
                    <a:p>
                      <a:pPr algn="r" fontAlgn="b"/>
                      <a:r>
                        <a:rPr lang="en-ID" sz="800" u="none" strike="noStrike">
                          <a:effectLst/>
                        </a:rPr>
                        <a:t>6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Medinah Wirda Madani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Transportasi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extLst>
                  <a:ext uri="{0D108BD9-81ED-4DB2-BD59-A6C34878D82A}">
                    <a16:rowId xmlns:a16="http://schemas.microsoft.com/office/drawing/2014/main" val="3664762685"/>
                  </a:ext>
                </a:extLst>
              </a:tr>
              <a:tr h="143827">
                <a:tc>
                  <a:txBody>
                    <a:bodyPr/>
                    <a:lstStyle/>
                    <a:p>
                      <a:pPr algn="r" fontAlgn="b"/>
                      <a:r>
                        <a:rPr lang="en-ID" sz="800" u="none" strike="noStrike">
                          <a:effectLst/>
                        </a:rPr>
                        <a:t>7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ABDULLAH Hi IDRUS ALHABSYI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Transportasi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extLst>
                  <a:ext uri="{0D108BD9-81ED-4DB2-BD59-A6C34878D82A}">
                    <a16:rowId xmlns:a16="http://schemas.microsoft.com/office/drawing/2014/main" val="4008048044"/>
                  </a:ext>
                </a:extLst>
              </a:tr>
              <a:tr h="143827">
                <a:tc>
                  <a:txBody>
                    <a:bodyPr/>
                    <a:lstStyle/>
                    <a:p>
                      <a:pPr algn="r" fontAlgn="b"/>
                      <a:r>
                        <a:rPr lang="en-ID" sz="800" u="none" strike="noStrike">
                          <a:effectLst/>
                        </a:rPr>
                        <a:t>8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Abdullah yasir prasetyo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Transportasi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extLst>
                  <a:ext uri="{0D108BD9-81ED-4DB2-BD59-A6C34878D82A}">
                    <a16:rowId xmlns:a16="http://schemas.microsoft.com/office/drawing/2014/main" val="3715298818"/>
                  </a:ext>
                </a:extLst>
              </a:tr>
              <a:tr h="143827">
                <a:tc>
                  <a:txBody>
                    <a:bodyPr/>
                    <a:lstStyle/>
                    <a:p>
                      <a:pPr algn="r" fontAlgn="b"/>
                      <a:r>
                        <a:rPr lang="en-ID" sz="800" u="none" strike="noStrike">
                          <a:effectLst/>
                        </a:rPr>
                        <a:t>9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CHIELCIA MEIDY SALSABILLA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Transportasi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extLst>
                  <a:ext uri="{0D108BD9-81ED-4DB2-BD59-A6C34878D82A}">
                    <a16:rowId xmlns:a16="http://schemas.microsoft.com/office/drawing/2014/main" val="4115199842"/>
                  </a:ext>
                </a:extLst>
              </a:tr>
              <a:tr h="143827">
                <a:tc>
                  <a:txBody>
                    <a:bodyPr/>
                    <a:lstStyle/>
                    <a:p>
                      <a:pPr algn="r" fontAlgn="b"/>
                      <a:r>
                        <a:rPr lang="en-ID" sz="800" u="none" strike="noStrike">
                          <a:effectLst/>
                        </a:rPr>
                        <a:t>10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Agus Adijaya Pratama, S.S.T(TD)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Transportasi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extLst>
                  <a:ext uri="{0D108BD9-81ED-4DB2-BD59-A6C34878D82A}">
                    <a16:rowId xmlns:a16="http://schemas.microsoft.com/office/drawing/2014/main" val="120799735"/>
                  </a:ext>
                </a:extLst>
              </a:tr>
              <a:tr h="143827">
                <a:tc>
                  <a:txBody>
                    <a:bodyPr/>
                    <a:lstStyle/>
                    <a:p>
                      <a:pPr algn="r" fontAlgn="b"/>
                      <a:r>
                        <a:rPr lang="en-ID" sz="800" u="none" strike="noStrike">
                          <a:effectLst/>
                        </a:rPr>
                        <a:t>11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Rinal Maulana 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Transportasi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extLst>
                  <a:ext uri="{0D108BD9-81ED-4DB2-BD59-A6C34878D82A}">
                    <a16:rowId xmlns:a16="http://schemas.microsoft.com/office/drawing/2014/main" val="3123174601"/>
                  </a:ext>
                </a:extLst>
              </a:tr>
              <a:tr h="143827">
                <a:tc>
                  <a:txBody>
                    <a:bodyPr/>
                    <a:lstStyle/>
                    <a:p>
                      <a:pPr algn="r" fontAlgn="b"/>
                      <a:r>
                        <a:rPr lang="en-ID" sz="800" u="none" strike="noStrike">
                          <a:effectLst/>
                        </a:rPr>
                        <a:t>12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Hildayanti 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Transportasi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extLst>
                  <a:ext uri="{0D108BD9-81ED-4DB2-BD59-A6C34878D82A}">
                    <a16:rowId xmlns:a16="http://schemas.microsoft.com/office/drawing/2014/main" val="629219749"/>
                  </a:ext>
                </a:extLst>
              </a:tr>
              <a:tr h="143827">
                <a:tc>
                  <a:txBody>
                    <a:bodyPr/>
                    <a:lstStyle/>
                    <a:p>
                      <a:pPr algn="r" fontAlgn="b"/>
                      <a:r>
                        <a:rPr lang="en-ID" sz="800" u="none" strike="noStrike">
                          <a:effectLst/>
                        </a:rPr>
                        <a:t>13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Ayu Dian Purnamasari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Transportasi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extLst>
                  <a:ext uri="{0D108BD9-81ED-4DB2-BD59-A6C34878D82A}">
                    <a16:rowId xmlns:a16="http://schemas.microsoft.com/office/drawing/2014/main" val="566206260"/>
                  </a:ext>
                </a:extLst>
              </a:tr>
              <a:tr h="143827">
                <a:tc>
                  <a:txBody>
                    <a:bodyPr/>
                    <a:lstStyle/>
                    <a:p>
                      <a:pPr algn="r" fontAlgn="b"/>
                      <a:r>
                        <a:rPr lang="en-ID" sz="800" u="none" strike="noStrike">
                          <a:effectLst/>
                        </a:rPr>
                        <a:t>14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Utaminingsih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Transportasi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extLst>
                  <a:ext uri="{0D108BD9-81ED-4DB2-BD59-A6C34878D82A}">
                    <a16:rowId xmlns:a16="http://schemas.microsoft.com/office/drawing/2014/main" val="676304801"/>
                  </a:ext>
                </a:extLst>
              </a:tr>
              <a:tr h="143827">
                <a:tc>
                  <a:txBody>
                    <a:bodyPr/>
                    <a:lstStyle/>
                    <a:p>
                      <a:pPr algn="r" fontAlgn="b"/>
                      <a:r>
                        <a:rPr lang="en-ID" sz="800" u="none" strike="noStrike">
                          <a:effectLst/>
                        </a:rPr>
                        <a:t>15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SARAH SAFIRA KHALID HIMRAN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Transportasi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extLst>
                  <a:ext uri="{0D108BD9-81ED-4DB2-BD59-A6C34878D82A}">
                    <a16:rowId xmlns:a16="http://schemas.microsoft.com/office/drawing/2014/main" val="2791329144"/>
                  </a:ext>
                </a:extLst>
              </a:tr>
              <a:tr h="143827">
                <a:tc>
                  <a:txBody>
                    <a:bodyPr/>
                    <a:lstStyle/>
                    <a:p>
                      <a:pPr algn="r" fontAlgn="b"/>
                      <a:r>
                        <a:rPr lang="en-ID" sz="800" u="none" strike="noStrike">
                          <a:effectLst/>
                        </a:rPr>
                        <a:t>16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Muhammad Ali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Transportasi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extLst>
                  <a:ext uri="{0D108BD9-81ED-4DB2-BD59-A6C34878D82A}">
                    <a16:rowId xmlns:a16="http://schemas.microsoft.com/office/drawing/2014/main" val="817358544"/>
                  </a:ext>
                </a:extLst>
              </a:tr>
              <a:tr h="143827">
                <a:tc>
                  <a:txBody>
                    <a:bodyPr/>
                    <a:lstStyle/>
                    <a:p>
                      <a:pPr algn="r" fontAlgn="b"/>
                      <a:r>
                        <a:rPr lang="en-ID" sz="800" u="none" strike="noStrike">
                          <a:effectLst/>
                        </a:rPr>
                        <a:t>17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Putri Nurjannatullah Kantala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Transportasi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extLst>
                  <a:ext uri="{0D108BD9-81ED-4DB2-BD59-A6C34878D82A}">
                    <a16:rowId xmlns:a16="http://schemas.microsoft.com/office/drawing/2014/main" val="1818509005"/>
                  </a:ext>
                </a:extLst>
              </a:tr>
              <a:tr h="143827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E.</a:t>
                      </a:r>
                      <a:endParaRPr lang="en-ID" sz="8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KDK </a:t>
                      </a:r>
                      <a:r>
                        <a:rPr lang="en-ID" sz="800" u="none" strike="noStrike" dirty="0" err="1">
                          <a:solidFill>
                            <a:srgbClr val="00B0F0"/>
                          </a:solidFill>
                          <a:effectLst/>
                        </a:rPr>
                        <a:t>Manajemen</a:t>
                      </a:r>
                      <a:r>
                        <a:rPr lang="en-ID" sz="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 </a:t>
                      </a:r>
                      <a:r>
                        <a:rPr lang="en-ID" sz="800" u="none" strike="noStrike" dirty="0" err="1">
                          <a:solidFill>
                            <a:srgbClr val="00B0F0"/>
                          </a:solidFill>
                          <a:effectLst/>
                        </a:rPr>
                        <a:t>Rekayasa</a:t>
                      </a:r>
                      <a:r>
                        <a:rPr lang="en-ID" sz="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 </a:t>
                      </a:r>
                      <a:r>
                        <a:rPr lang="en-ID" sz="800" u="none" strike="noStrike" dirty="0" err="1">
                          <a:solidFill>
                            <a:srgbClr val="00B0F0"/>
                          </a:solidFill>
                          <a:effectLst/>
                        </a:rPr>
                        <a:t>Konstruksi</a:t>
                      </a:r>
                      <a:endParaRPr lang="en-ID" sz="8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D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extLst>
                  <a:ext uri="{0D108BD9-81ED-4DB2-BD59-A6C34878D82A}">
                    <a16:rowId xmlns:a16="http://schemas.microsoft.com/office/drawing/2014/main" val="3445556643"/>
                  </a:ext>
                </a:extLst>
              </a:tr>
              <a:tr h="143827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1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SARIPUDDIN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Manajemen Rekayasa Konstruksi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extLst>
                  <a:ext uri="{0D108BD9-81ED-4DB2-BD59-A6C34878D82A}">
                    <a16:rowId xmlns:a16="http://schemas.microsoft.com/office/drawing/2014/main" val="555770844"/>
                  </a:ext>
                </a:extLst>
              </a:tr>
              <a:tr h="143827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2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Bayu Bagaswanda, S.Ars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Manajemen Rekayasa Konstruksi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extLst>
                  <a:ext uri="{0D108BD9-81ED-4DB2-BD59-A6C34878D82A}">
                    <a16:rowId xmlns:a16="http://schemas.microsoft.com/office/drawing/2014/main" val="2001445006"/>
                  </a:ext>
                </a:extLst>
              </a:tr>
              <a:tr h="143827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3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Arif Hidayat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Manajemen Rekayasa Konstruksi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extLst>
                  <a:ext uri="{0D108BD9-81ED-4DB2-BD59-A6C34878D82A}">
                    <a16:rowId xmlns:a16="http://schemas.microsoft.com/office/drawing/2014/main" val="3596717035"/>
                  </a:ext>
                </a:extLst>
              </a:tr>
              <a:tr h="143827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4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ARDIANSYAH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Manajemen Rekayasa Konstruksi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extLst>
                  <a:ext uri="{0D108BD9-81ED-4DB2-BD59-A6C34878D82A}">
                    <a16:rowId xmlns:a16="http://schemas.microsoft.com/office/drawing/2014/main" val="1973777507"/>
                  </a:ext>
                </a:extLst>
              </a:tr>
              <a:tr h="143827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5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Aras Naftali Battung Rante Masak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Manajemen Rekayasa Konstruksi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extLst>
                  <a:ext uri="{0D108BD9-81ED-4DB2-BD59-A6C34878D82A}">
                    <a16:rowId xmlns:a16="http://schemas.microsoft.com/office/drawing/2014/main" val="1436720880"/>
                  </a:ext>
                </a:extLst>
              </a:tr>
              <a:tr h="143827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6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MUKHLIS LAASI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Manajemen Rekayasa Konstruksi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extLst>
                  <a:ext uri="{0D108BD9-81ED-4DB2-BD59-A6C34878D82A}">
                    <a16:rowId xmlns:a16="http://schemas.microsoft.com/office/drawing/2014/main" val="1003027849"/>
                  </a:ext>
                </a:extLst>
              </a:tr>
              <a:tr h="143827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7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Mitra Lorena Pranatalia Kabo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Manajemen Rekayasa Konstruksi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extLst>
                  <a:ext uri="{0D108BD9-81ED-4DB2-BD59-A6C34878D82A}">
                    <a16:rowId xmlns:a16="http://schemas.microsoft.com/office/drawing/2014/main" val="1855294604"/>
                  </a:ext>
                </a:extLst>
              </a:tr>
              <a:tr h="143827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8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Ardiansyah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Manajemen Rekayasa Konstruksi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extLst>
                  <a:ext uri="{0D108BD9-81ED-4DB2-BD59-A6C34878D82A}">
                    <a16:rowId xmlns:a16="http://schemas.microsoft.com/office/drawing/2014/main" val="1727594509"/>
                  </a:ext>
                </a:extLst>
              </a:tr>
              <a:tr h="143827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9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Bagas Deo Renata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Manajemen Rekayasa Konstruksi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extLst>
                  <a:ext uri="{0D108BD9-81ED-4DB2-BD59-A6C34878D82A}">
                    <a16:rowId xmlns:a16="http://schemas.microsoft.com/office/drawing/2014/main" val="2029375944"/>
                  </a:ext>
                </a:extLst>
              </a:tr>
              <a:tr h="143827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10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Moh. Sabran, ST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Manajemen Rekayasa Konstruksi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extLst>
                  <a:ext uri="{0D108BD9-81ED-4DB2-BD59-A6C34878D82A}">
                    <a16:rowId xmlns:a16="http://schemas.microsoft.com/office/drawing/2014/main" val="3619718276"/>
                  </a:ext>
                </a:extLst>
              </a:tr>
              <a:tr h="143827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11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RISMAWAN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Manajemen Rekayasa Konstruksi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extLst>
                  <a:ext uri="{0D108BD9-81ED-4DB2-BD59-A6C34878D82A}">
                    <a16:rowId xmlns:a16="http://schemas.microsoft.com/office/drawing/2014/main" val="2992874747"/>
                  </a:ext>
                </a:extLst>
              </a:tr>
              <a:tr h="143827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12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Rahmat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Manajemen Rekayasa Konstruksi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extLst>
                  <a:ext uri="{0D108BD9-81ED-4DB2-BD59-A6C34878D82A}">
                    <a16:rowId xmlns:a16="http://schemas.microsoft.com/office/drawing/2014/main" val="1572220388"/>
                  </a:ext>
                </a:extLst>
              </a:tr>
              <a:tr h="143827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13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MUHAMMAD GUNAWAN DAHUNG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Manajemen Rekayasa Konstruksi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extLst>
                  <a:ext uri="{0D108BD9-81ED-4DB2-BD59-A6C34878D82A}">
                    <a16:rowId xmlns:a16="http://schemas.microsoft.com/office/drawing/2014/main" val="3833239918"/>
                  </a:ext>
                </a:extLst>
              </a:tr>
              <a:tr h="143827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14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M. Ali Sopyan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Manajemen Rekayasa Konstruksi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extLst>
                  <a:ext uri="{0D108BD9-81ED-4DB2-BD59-A6C34878D82A}">
                    <a16:rowId xmlns:a16="http://schemas.microsoft.com/office/drawing/2014/main" val="2427429625"/>
                  </a:ext>
                </a:extLst>
              </a:tr>
              <a:tr h="143827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15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Moh. Dikin Adiwena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Manajemen Rekayasa Konstruksi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extLst>
                  <a:ext uri="{0D108BD9-81ED-4DB2-BD59-A6C34878D82A}">
                    <a16:rowId xmlns:a16="http://schemas.microsoft.com/office/drawing/2014/main" val="4132582619"/>
                  </a:ext>
                </a:extLst>
              </a:tr>
              <a:tr h="143827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16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Muhammad Attas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Manajemen Rekayasa Konstruksi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extLst>
                  <a:ext uri="{0D108BD9-81ED-4DB2-BD59-A6C34878D82A}">
                    <a16:rowId xmlns:a16="http://schemas.microsoft.com/office/drawing/2014/main" val="324886088"/>
                  </a:ext>
                </a:extLst>
              </a:tr>
              <a:tr h="143827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17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Mohamad Syarif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Manajemen Rekayasa Konstruksi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extLst>
                  <a:ext uri="{0D108BD9-81ED-4DB2-BD59-A6C34878D82A}">
                    <a16:rowId xmlns:a16="http://schemas.microsoft.com/office/drawing/2014/main" val="666212470"/>
                  </a:ext>
                </a:extLst>
              </a:tr>
              <a:tr h="143827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18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Ayu agustiana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Manajemen Rekayasa Konstruksi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extLst>
                  <a:ext uri="{0D108BD9-81ED-4DB2-BD59-A6C34878D82A}">
                    <a16:rowId xmlns:a16="http://schemas.microsoft.com/office/drawing/2014/main" val="366122284"/>
                  </a:ext>
                </a:extLst>
              </a:tr>
              <a:tr h="143827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19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MOH FARIZ SAPUTRA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Manajemen Rekayasa Konstruksi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extLst>
                  <a:ext uri="{0D108BD9-81ED-4DB2-BD59-A6C34878D82A}">
                    <a16:rowId xmlns:a16="http://schemas.microsoft.com/office/drawing/2014/main" val="2138312137"/>
                  </a:ext>
                </a:extLst>
              </a:tr>
              <a:tr h="143827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20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Tuty Aulyah Nurdin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Manajemen Rekayasa Konstruksi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extLst>
                  <a:ext uri="{0D108BD9-81ED-4DB2-BD59-A6C34878D82A}">
                    <a16:rowId xmlns:a16="http://schemas.microsoft.com/office/drawing/2014/main" val="1853671054"/>
                  </a:ext>
                </a:extLst>
              </a:tr>
              <a:tr h="143827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21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Yoyong Sutha Andi Momang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KDK Manajemen Rekayasa Konstruksi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extLst>
                  <a:ext uri="{0D108BD9-81ED-4DB2-BD59-A6C34878D82A}">
                    <a16:rowId xmlns:a16="http://schemas.microsoft.com/office/drawing/2014/main" val="2306446711"/>
                  </a:ext>
                </a:extLst>
              </a:tr>
              <a:tr h="143827"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>
                          <a:effectLst/>
                        </a:rPr>
                        <a:t>22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800" u="none" strike="noStrike">
                          <a:effectLst/>
                        </a:rPr>
                        <a:t>Fahmi</a:t>
                      </a:r>
                      <a:endParaRPr lang="en-ID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800" u="none" strike="noStrike" dirty="0">
                          <a:effectLst/>
                        </a:rPr>
                        <a:t>KDK </a:t>
                      </a:r>
                      <a:r>
                        <a:rPr lang="en-ID" sz="800" u="none" strike="noStrike" dirty="0" err="1">
                          <a:effectLst/>
                        </a:rPr>
                        <a:t>Manajemen</a:t>
                      </a:r>
                      <a:r>
                        <a:rPr lang="en-ID" sz="800" u="none" strike="noStrike" dirty="0">
                          <a:effectLst/>
                        </a:rPr>
                        <a:t> </a:t>
                      </a:r>
                      <a:r>
                        <a:rPr lang="en-ID" sz="800" u="none" strike="noStrike" dirty="0" err="1">
                          <a:effectLst/>
                        </a:rPr>
                        <a:t>Rekayasa</a:t>
                      </a:r>
                      <a:r>
                        <a:rPr lang="en-ID" sz="800" u="none" strike="noStrike" dirty="0">
                          <a:effectLst/>
                        </a:rPr>
                        <a:t> </a:t>
                      </a:r>
                      <a:r>
                        <a:rPr lang="en-ID" sz="800" u="none" strike="noStrike" dirty="0" err="1">
                          <a:effectLst/>
                        </a:rPr>
                        <a:t>Konstruksi</a:t>
                      </a:r>
                      <a:endParaRPr lang="en-ID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54" marR="5054" marT="5054" marB="0" anchor="b"/>
                </a:tc>
                <a:extLst>
                  <a:ext uri="{0D108BD9-81ED-4DB2-BD59-A6C34878D82A}">
                    <a16:rowId xmlns:a16="http://schemas.microsoft.com/office/drawing/2014/main" val="257498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8901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371DB-DDE8-488E-B251-E931B8ED5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10" y="113198"/>
            <a:ext cx="10515600" cy="642581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RENCANA PEMBELAJARAN SM. GANJIL 2023/2024</a:t>
            </a:r>
            <a:endParaRPr lang="en-ID" sz="24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FB4FDD-67D8-4466-AD92-1271E6EE9976}"/>
              </a:ext>
            </a:extLst>
          </p:cNvPr>
          <p:cNvSpPr txBox="1"/>
          <p:nvPr/>
        </p:nvSpPr>
        <p:spPr>
          <a:xfrm>
            <a:off x="354563" y="755779"/>
            <a:ext cx="3069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Jadwal</a:t>
            </a:r>
            <a:r>
              <a:rPr lang="en-US" dirty="0"/>
              <a:t> </a:t>
            </a:r>
            <a:r>
              <a:rPr lang="en-US" dirty="0" err="1"/>
              <a:t>Kuliah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3551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B7DFF-35B9-4A7D-919F-3A0532A9E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033" y="150521"/>
            <a:ext cx="10515600" cy="371993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AKREDITASI PRODI</a:t>
            </a:r>
            <a:endParaRPr lang="en-ID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4782B-5FE7-4B3C-BB5A-B7ECA1A2C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233" y="522513"/>
            <a:ext cx="11504645" cy="61849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SK. TEAM PENYUSUN AKREDITASI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8CE149-2F2F-40EE-899B-37C06479CD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801" y="1000665"/>
            <a:ext cx="3866055" cy="562442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3674EF4-D789-409D-A05B-C896B4C214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1522" y="1547903"/>
            <a:ext cx="5061549" cy="5008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697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0B40A-9270-4BEA-87D9-AEA79AFAF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396" y="71828"/>
            <a:ext cx="11120887" cy="54064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RENCANA PEMBELAJARAN (RPS)…….Akhir September 2023</a:t>
            </a:r>
            <a:endParaRPr lang="en-ID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E33E6-A009-444F-AA56-17D63E9D9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913" y="715992"/>
            <a:ext cx="11120887" cy="59177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2000" dirty="0"/>
              <a:t>1. KDK MANAJEMEN REKAYASA KONSTRUKSI</a:t>
            </a:r>
          </a:p>
          <a:p>
            <a:pPr lvl="1"/>
            <a:r>
              <a:rPr lang="en-ID" sz="1600" dirty="0"/>
              <a:t>II. </a:t>
            </a:r>
            <a:r>
              <a:rPr lang="en-ID" sz="1600" dirty="0" err="1"/>
              <a:t>Statistik</a:t>
            </a:r>
            <a:r>
              <a:rPr lang="en-ID" sz="1600" dirty="0"/>
              <a:t> Non </a:t>
            </a:r>
            <a:r>
              <a:rPr lang="en-ID" sz="1600" dirty="0" err="1"/>
              <a:t>Parametrik</a:t>
            </a:r>
            <a:r>
              <a:rPr lang="en-ID" sz="1600" dirty="0"/>
              <a:t> (Ir. Donny M. </a:t>
            </a:r>
            <a:r>
              <a:rPr lang="en-ID" sz="1600" dirty="0" err="1"/>
              <a:t>Mangitung</a:t>
            </a:r>
            <a:r>
              <a:rPr lang="en-ID" sz="1600" dirty="0"/>
              <a:t>, M.Sc., </a:t>
            </a:r>
            <a:r>
              <a:rPr lang="en-ID" sz="1600" dirty="0" err="1"/>
              <a:t>Ph.D</a:t>
            </a:r>
            <a:r>
              <a:rPr lang="en-ID" sz="1600" dirty="0"/>
              <a:t>/ </a:t>
            </a:r>
            <a:r>
              <a:rPr lang="en-ID" sz="1600" dirty="0" err="1"/>
              <a:t>Dr.</a:t>
            </a:r>
            <a:r>
              <a:rPr lang="en-ID" sz="1600" dirty="0"/>
              <a:t> </a:t>
            </a:r>
            <a:r>
              <a:rPr lang="en-ID" sz="1600" dirty="0" err="1"/>
              <a:t>Fahira</a:t>
            </a:r>
            <a:r>
              <a:rPr lang="en-ID" sz="1600" dirty="0"/>
              <a:t>, ST., MT)</a:t>
            </a:r>
          </a:p>
          <a:p>
            <a:pPr marL="0" indent="0">
              <a:buNone/>
            </a:pPr>
            <a:r>
              <a:rPr lang="en-ID" sz="2000" dirty="0"/>
              <a:t>2. KDK TRANSPORTASI</a:t>
            </a:r>
          </a:p>
          <a:p>
            <a:pPr lvl="1"/>
            <a:r>
              <a:rPr lang="en-ID" sz="1600" dirty="0"/>
              <a:t>II	</a:t>
            </a:r>
            <a:r>
              <a:rPr lang="en-ID" sz="1600" dirty="0" err="1"/>
              <a:t>Kebijakan</a:t>
            </a:r>
            <a:r>
              <a:rPr lang="en-ID" sz="1600" dirty="0"/>
              <a:t> dan </a:t>
            </a:r>
            <a:r>
              <a:rPr lang="en-ID" sz="1600" dirty="0" err="1"/>
              <a:t>Perencanaan</a:t>
            </a:r>
            <a:r>
              <a:rPr lang="en-ID" sz="1600" dirty="0"/>
              <a:t> </a:t>
            </a:r>
            <a:r>
              <a:rPr lang="en-ID" sz="1600" dirty="0" err="1"/>
              <a:t>Transportasi</a:t>
            </a:r>
            <a:r>
              <a:rPr lang="en-ID" sz="1600" dirty="0"/>
              <a:t> (</a:t>
            </a:r>
            <a:r>
              <a:rPr lang="en-ID" sz="1600" dirty="0" err="1"/>
              <a:t>Dr.</a:t>
            </a:r>
            <a:r>
              <a:rPr lang="en-ID" sz="1600" dirty="0"/>
              <a:t> Novita </a:t>
            </a:r>
            <a:r>
              <a:rPr lang="en-ID" sz="1600" dirty="0" err="1"/>
              <a:t>Pradani</a:t>
            </a:r>
            <a:r>
              <a:rPr lang="en-ID" sz="1600" dirty="0"/>
              <a:t>, ST., MT)</a:t>
            </a:r>
          </a:p>
          <a:p>
            <a:pPr lvl="1"/>
            <a:r>
              <a:rPr lang="en-ID" sz="1600" dirty="0"/>
              <a:t>II	</a:t>
            </a:r>
            <a:r>
              <a:rPr lang="en-ID" sz="1600" dirty="0" err="1"/>
              <a:t>Manajemen</a:t>
            </a:r>
            <a:r>
              <a:rPr lang="en-ID" sz="1600" dirty="0"/>
              <a:t> dan </a:t>
            </a:r>
            <a:r>
              <a:rPr lang="en-ID" sz="1600" dirty="0" err="1"/>
              <a:t>Rekayasa</a:t>
            </a:r>
            <a:r>
              <a:rPr lang="en-ID" sz="1600" dirty="0"/>
              <a:t> Lalu Lintas (</a:t>
            </a:r>
            <a:r>
              <a:rPr lang="en-ID" sz="1600" dirty="0" err="1"/>
              <a:t>Dr.</a:t>
            </a:r>
            <a:r>
              <a:rPr lang="en-ID" sz="1600" dirty="0"/>
              <a:t> </a:t>
            </a:r>
            <a:r>
              <a:rPr lang="en-ID" sz="1600" dirty="0" err="1"/>
              <a:t>Ratnasari</a:t>
            </a:r>
            <a:r>
              <a:rPr lang="en-ID" sz="1600" dirty="0"/>
              <a:t> </a:t>
            </a:r>
            <a:r>
              <a:rPr lang="en-ID" sz="1600" dirty="0" err="1"/>
              <a:t>Ramlan</a:t>
            </a:r>
            <a:r>
              <a:rPr lang="en-ID" sz="1600" dirty="0"/>
              <a:t>, ST., MT)</a:t>
            </a:r>
          </a:p>
          <a:p>
            <a:pPr lvl="1"/>
            <a:r>
              <a:rPr lang="en-ID" sz="1600" dirty="0"/>
              <a:t>III	</a:t>
            </a:r>
            <a:r>
              <a:rPr lang="en-ID" sz="1600" dirty="0" err="1"/>
              <a:t>Manajemen</a:t>
            </a:r>
            <a:r>
              <a:rPr lang="en-ID" sz="1600" dirty="0"/>
              <a:t> </a:t>
            </a:r>
            <a:r>
              <a:rPr lang="en-ID" sz="1600" dirty="0" err="1"/>
              <a:t>Perkerasan</a:t>
            </a:r>
            <a:r>
              <a:rPr lang="en-ID" sz="1600" dirty="0"/>
              <a:t> Jalan (</a:t>
            </a:r>
            <a:r>
              <a:rPr lang="en-ID" sz="1600" dirty="0" err="1"/>
              <a:t>Dr.</a:t>
            </a:r>
            <a:r>
              <a:rPr lang="en-ID" sz="1600" dirty="0"/>
              <a:t> </a:t>
            </a:r>
            <a:r>
              <a:rPr lang="en-ID" sz="1600" dirty="0" err="1"/>
              <a:t>Arief</a:t>
            </a:r>
            <a:r>
              <a:rPr lang="en-ID" sz="1600" dirty="0"/>
              <a:t> Setiawan, ST., MT)</a:t>
            </a:r>
          </a:p>
          <a:p>
            <a:pPr lvl="1"/>
            <a:r>
              <a:rPr lang="en-ID" sz="1600" dirty="0"/>
              <a:t>III	</a:t>
            </a:r>
            <a:r>
              <a:rPr lang="en-ID" sz="1600" dirty="0" err="1"/>
              <a:t>Manajemen</a:t>
            </a:r>
            <a:r>
              <a:rPr lang="en-ID" sz="1600" dirty="0"/>
              <a:t> </a:t>
            </a:r>
            <a:r>
              <a:rPr lang="en-ID" sz="1600" dirty="0" err="1"/>
              <a:t>Prasarana</a:t>
            </a:r>
            <a:r>
              <a:rPr lang="en-ID" sz="1600" dirty="0"/>
              <a:t> </a:t>
            </a:r>
            <a:r>
              <a:rPr lang="en-ID" sz="1600" dirty="0" err="1"/>
              <a:t>Transportasi</a:t>
            </a:r>
            <a:r>
              <a:rPr lang="en-ID" sz="1600" dirty="0"/>
              <a:t> (</a:t>
            </a:r>
            <a:r>
              <a:rPr lang="en-ID" sz="1600" dirty="0" err="1"/>
              <a:t>Dr.</a:t>
            </a:r>
            <a:r>
              <a:rPr lang="en-ID" sz="1600" dirty="0"/>
              <a:t> Ir. </a:t>
            </a:r>
            <a:r>
              <a:rPr lang="en-ID" sz="1600" dirty="0" err="1"/>
              <a:t>Jurair</a:t>
            </a:r>
            <a:r>
              <a:rPr lang="en-ID" sz="1600" dirty="0"/>
              <a:t> </a:t>
            </a:r>
            <a:r>
              <a:rPr lang="en-ID" sz="1600" dirty="0" err="1"/>
              <a:t>Patunrangi</a:t>
            </a:r>
            <a:r>
              <a:rPr lang="en-ID" sz="1600" dirty="0"/>
              <a:t>, MT)</a:t>
            </a:r>
          </a:p>
          <a:p>
            <a:pPr marL="0" indent="0">
              <a:buNone/>
            </a:pPr>
            <a:r>
              <a:rPr lang="en-ID" sz="2000" dirty="0"/>
              <a:t>3. KDK STRUKTUR</a:t>
            </a:r>
          </a:p>
          <a:p>
            <a:pPr lvl="1"/>
            <a:r>
              <a:rPr lang="en-ID" sz="1600" dirty="0"/>
              <a:t>II	</a:t>
            </a:r>
            <a:r>
              <a:rPr lang="en-ID" sz="1600" dirty="0" err="1"/>
              <a:t>Stabilitas</a:t>
            </a:r>
            <a:r>
              <a:rPr lang="en-ID" sz="1600" dirty="0"/>
              <a:t> dan </a:t>
            </a:r>
            <a:r>
              <a:rPr lang="en-ID" sz="1600" dirty="0" err="1"/>
              <a:t>Keandalan</a:t>
            </a:r>
            <a:r>
              <a:rPr lang="en-ID" sz="1600" dirty="0"/>
              <a:t> </a:t>
            </a:r>
            <a:r>
              <a:rPr lang="en-ID" sz="1600" dirty="0" err="1"/>
              <a:t>Struktur</a:t>
            </a:r>
            <a:r>
              <a:rPr lang="en-ID" sz="1600" dirty="0"/>
              <a:t>	 (Ir. </a:t>
            </a:r>
            <a:r>
              <a:rPr lang="en-ID" sz="1600" dirty="0" err="1"/>
              <a:t>Gidion</a:t>
            </a:r>
            <a:r>
              <a:rPr lang="en-ID" sz="1600" dirty="0"/>
              <a:t> </a:t>
            </a:r>
            <a:r>
              <a:rPr lang="en-ID" sz="1600" dirty="0" err="1"/>
              <a:t>Turuallo</a:t>
            </a:r>
            <a:r>
              <a:rPr lang="en-ID" sz="1600" dirty="0"/>
              <a:t>, ST., M.Sc. (</a:t>
            </a:r>
            <a:r>
              <a:rPr lang="en-ID" sz="1600" dirty="0" err="1"/>
              <a:t>Eng</a:t>
            </a:r>
            <a:r>
              <a:rPr lang="en-ID" sz="1600" dirty="0"/>
              <a:t>), </a:t>
            </a:r>
            <a:r>
              <a:rPr lang="en-ID" sz="1600" dirty="0" err="1"/>
              <a:t>Ph.D</a:t>
            </a:r>
            <a:r>
              <a:rPr lang="en-ID" sz="1600" dirty="0"/>
              <a:t>)</a:t>
            </a:r>
          </a:p>
          <a:p>
            <a:pPr lvl="1"/>
            <a:r>
              <a:rPr lang="en-ID" sz="1600" dirty="0"/>
              <a:t>II	</a:t>
            </a:r>
            <a:r>
              <a:rPr lang="en-ID" sz="1600" dirty="0" err="1"/>
              <a:t>Aplikasi</a:t>
            </a:r>
            <a:r>
              <a:rPr lang="en-ID" sz="1600" dirty="0"/>
              <a:t> </a:t>
            </a:r>
            <a:r>
              <a:rPr lang="en-ID" sz="1600" dirty="0" err="1"/>
              <a:t>Komputer</a:t>
            </a:r>
            <a:r>
              <a:rPr lang="en-ID" sz="1600" dirty="0"/>
              <a:t> </a:t>
            </a:r>
            <a:r>
              <a:rPr lang="en-ID" sz="1600" dirty="0" err="1"/>
              <a:t>dalam</a:t>
            </a:r>
            <a:r>
              <a:rPr lang="en-ID" sz="1600" dirty="0"/>
              <a:t> </a:t>
            </a:r>
            <a:r>
              <a:rPr lang="en-ID" sz="1600" dirty="0" err="1"/>
              <a:t>Rekayasa</a:t>
            </a:r>
            <a:r>
              <a:rPr lang="en-ID" sz="1600" dirty="0"/>
              <a:t> </a:t>
            </a:r>
            <a:r>
              <a:rPr lang="en-ID" sz="1600" dirty="0" err="1"/>
              <a:t>Struktur</a:t>
            </a:r>
            <a:r>
              <a:rPr lang="en-ID" sz="1600" dirty="0"/>
              <a:t>	(</a:t>
            </a:r>
            <a:r>
              <a:rPr lang="en-ID" sz="1600" dirty="0" err="1"/>
              <a:t>Dr.</a:t>
            </a:r>
            <a:r>
              <a:rPr lang="en-ID" sz="1600" dirty="0"/>
              <a:t> Anwar </a:t>
            </a:r>
            <a:r>
              <a:rPr lang="en-ID" sz="1600" dirty="0" err="1"/>
              <a:t>Dollu</a:t>
            </a:r>
            <a:r>
              <a:rPr lang="en-ID" sz="1600" dirty="0"/>
              <a:t>, ST., MT)</a:t>
            </a:r>
          </a:p>
          <a:p>
            <a:pPr lvl="1"/>
            <a:r>
              <a:rPr lang="en-ID" sz="1600" dirty="0"/>
              <a:t>II	</a:t>
            </a:r>
            <a:r>
              <a:rPr lang="en-ID" sz="1600" dirty="0" err="1"/>
              <a:t>Struktur</a:t>
            </a:r>
            <a:r>
              <a:rPr lang="en-ID" sz="1600" dirty="0"/>
              <a:t> </a:t>
            </a:r>
            <a:r>
              <a:rPr lang="en-ID" sz="1600" dirty="0" err="1"/>
              <a:t>Bangunan</a:t>
            </a:r>
            <a:r>
              <a:rPr lang="en-ID" sz="1600" dirty="0"/>
              <a:t> Kayu </a:t>
            </a:r>
            <a:r>
              <a:rPr lang="en-ID" sz="1600" dirty="0" err="1"/>
              <a:t>Tropis</a:t>
            </a:r>
            <a:r>
              <a:rPr lang="en-ID" sz="1600" dirty="0"/>
              <a:t> (</a:t>
            </a:r>
            <a:r>
              <a:rPr lang="en-ID" sz="1600" dirty="0" err="1"/>
              <a:t>Dr.</a:t>
            </a:r>
            <a:r>
              <a:rPr lang="en-ID" sz="1600" dirty="0"/>
              <a:t> </a:t>
            </a:r>
            <a:r>
              <a:rPr lang="en-ID" sz="1600" dirty="0" err="1"/>
              <a:t>Kusnindar</a:t>
            </a:r>
            <a:r>
              <a:rPr lang="en-ID" sz="1600" dirty="0"/>
              <a:t> Abd. </a:t>
            </a:r>
            <a:r>
              <a:rPr lang="en-ID" sz="1600" dirty="0" err="1"/>
              <a:t>Chauf</a:t>
            </a:r>
            <a:r>
              <a:rPr lang="en-ID" sz="1600" dirty="0"/>
              <a:t>, ST., MT)</a:t>
            </a:r>
          </a:p>
          <a:p>
            <a:pPr lvl="1"/>
            <a:r>
              <a:rPr lang="en-ID" sz="1600" dirty="0"/>
              <a:t>III	</a:t>
            </a:r>
            <a:r>
              <a:rPr lang="en-ID" sz="1600" dirty="0" err="1"/>
              <a:t>Analisis</a:t>
            </a:r>
            <a:r>
              <a:rPr lang="en-ID" sz="1600" dirty="0"/>
              <a:t> </a:t>
            </a:r>
            <a:r>
              <a:rPr lang="en-ID" sz="1600" dirty="0" err="1"/>
              <a:t>Forensik</a:t>
            </a:r>
            <a:r>
              <a:rPr lang="en-ID" sz="1600" dirty="0"/>
              <a:t> dan </a:t>
            </a:r>
            <a:r>
              <a:rPr lang="en-ID" sz="1600" dirty="0" err="1"/>
              <a:t>Perbaikan</a:t>
            </a:r>
            <a:r>
              <a:rPr lang="en-ID" sz="1600" dirty="0"/>
              <a:t> </a:t>
            </a:r>
            <a:r>
              <a:rPr lang="en-ID" sz="1600" dirty="0" err="1"/>
              <a:t>Struktur</a:t>
            </a:r>
            <a:r>
              <a:rPr lang="en-ID" sz="1600" dirty="0"/>
              <a:t> (</a:t>
            </a:r>
            <a:r>
              <a:rPr lang="en-ID" sz="1600" dirty="0" err="1"/>
              <a:t>Atur</a:t>
            </a:r>
            <a:r>
              <a:rPr lang="en-ID" sz="1600" dirty="0"/>
              <a:t> P.N. </a:t>
            </a:r>
            <a:r>
              <a:rPr lang="en-ID" sz="1600" dirty="0" err="1"/>
              <a:t>Siregar</a:t>
            </a:r>
            <a:r>
              <a:rPr lang="en-ID" sz="1600" dirty="0"/>
              <a:t>, ST., M.Sc., </a:t>
            </a:r>
            <a:r>
              <a:rPr lang="en-ID" sz="1600" dirty="0" err="1"/>
              <a:t>Ph.D</a:t>
            </a:r>
            <a:r>
              <a:rPr lang="en-ID" sz="1600" dirty="0"/>
              <a:t>)</a:t>
            </a:r>
          </a:p>
          <a:p>
            <a:pPr lvl="1"/>
            <a:r>
              <a:rPr lang="sv-SE" sz="1600" dirty="0"/>
              <a:t>III	Struktur Baja Lanjut (Dr. I Gusti Made Oka, ST, MT)</a:t>
            </a:r>
          </a:p>
          <a:p>
            <a:pPr marL="0" indent="0">
              <a:buNone/>
            </a:pPr>
            <a:r>
              <a:rPr lang="sv-SE" sz="2000" dirty="0"/>
              <a:t>4. KDK GEOTEKNIK</a:t>
            </a:r>
          </a:p>
          <a:p>
            <a:pPr lvl="1"/>
            <a:r>
              <a:rPr lang="sv-SE" sz="1600" dirty="0"/>
              <a:t>I	Mekanika Tanah Lanjut (Dr. Arifin B. ST., MT)</a:t>
            </a:r>
          </a:p>
          <a:p>
            <a:pPr lvl="1"/>
            <a:r>
              <a:rPr lang="sv-SE" sz="1600" dirty="0"/>
              <a:t>II	Hidrogeologi (Dr. Sukiman Nurdin, ST., M.Sc)</a:t>
            </a:r>
          </a:p>
          <a:p>
            <a:pPr lvl="1"/>
            <a:r>
              <a:rPr lang="sv-SE" sz="1600" dirty="0"/>
              <a:t>III	Likuifaksi dan Gerakan Tanah (Dr. Eng. Hendra Setiawan, ST., MT)</a:t>
            </a:r>
          </a:p>
          <a:p>
            <a:pPr marL="0" indent="0">
              <a:buNone/>
            </a:pPr>
            <a:r>
              <a:rPr lang="sv-SE" sz="2000" dirty="0"/>
              <a:t>5. KDK AIR...........SUDAH ADA SEMUA</a:t>
            </a:r>
          </a:p>
          <a:p>
            <a:pPr lvl="1"/>
            <a:endParaRPr lang="sv-SE" sz="1600" dirty="0"/>
          </a:p>
          <a:p>
            <a:pPr lvl="1"/>
            <a:endParaRPr lang="sv-SE" sz="1600" dirty="0"/>
          </a:p>
          <a:p>
            <a:pPr marL="0" indent="0">
              <a:buNone/>
            </a:pPr>
            <a:endParaRPr lang="sv-SE" sz="2000" dirty="0"/>
          </a:p>
          <a:p>
            <a:pPr marL="457200" lvl="1" indent="0">
              <a:buNone/>
            </a:pPr>
            <a:endParaRPr lang="en-ID" sz="1600" dirty="0"/>
          </a:p>
          <a:p>
            <a:pPr marL="0" indent="0">
              <a:buNone/>
            </a:pPr>
            <a:endParaRPr lang="en-ID" sz="2000" dirty="0"/>
          </a:p>
          <a:p>
            <a:pPr lvl="1"/>
            <a:endParaRPr lang="en-ID" sz="1600" dirty="0"/>
          </a:p>
          <a:p>
            <a:endParaRPr lang="en-ID" sz="2000" dirty="0"/>
          </a:p>
          <a:p>
            <a:pPr marL="457200" lvl="1" indent="0">
              <a:buNone/>
            </a:pPr>
            <a:endParaRPr lang="en-ID" sz="1600" dirty="0"/>
          </a:p>
          <a:p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2462519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1142</Words>
  <Application>Microsoft Office PowerPoint</Application>
  <PresentationFormat>Widescreen</PresentationFormat>
  <Paragraphs>321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EVALUASI PEMBELAJARAN SM. GENAP 2022/2023</vt:lpstr>
      <vt:lpstr>EVALUASI PEMBELAJARAN SM. GENAP 2022/2023……….lanjutan</vt:lpstr>
      <vt:lpstr>PROFIL DATA MABA ANGK. X TAHUN 2023</vt:lpstr>
      <vt:lpstr>PROFIL DATA MABA ANGK. X TAHUN 2023……lanjutan</vt:lpstr>
      <vt:lpstr>RENCANA PEMBELAJARAN SM. GANJIL 2023/2024</vt:lpstr>
      <vt:lpstr>AKREDITASI PRODI</vt:lpstr>
      <vt:lpstr>RENCANA PEMBELAJARAN (RPS)…….Akhir September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14</cp:revision>
  <dcterms:created xsi:type="dcterms:W3CDTF">2023-08-25T06:22:05Z</dcterms:created>
  <dcterms:modified xsi:type="dcterms:W3CDTF">2023-08-25T14:26:35Z</dcterms:modified>
</cp:coreProperties>
</file>